
<file path=[Content_Types].xml><?xml version="1.0" encoding="utf-8"?>
<Types xmlns="http://schemas.openxmlformats.org/package/2006/content-types">
  <Override PartName="/customXml/itemProps35.xml" ContentType="application/vnd.openxmlformats-officedocument.customXmlProperties+xml"/>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tags/tag8.xml" ContentType="application/vnd.openxmlformats-officedocument.presentationml.tags+xml"/>
  <Override PartName="/ppt/notesSlides/notesSlide2.xml" ContentType="application/vnd.openxmlformats-officedocument.presentationml.notesSlide+xml"/>
  <Override PartName="/customXml/itemProps13.xml" ContentType="application/vnd.openxmlformats-officedocument.customXmlProperties+xml"/>
  <Override PartName="/customXml/itemProps24.xml" ContentType="application/vnd.openxmlformats-officedocument.customXmlProperties+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customXml/itemProps29.xml" ContentType="application/vnd.openxmlformats-officedocument.customXmlProperties+xml"/>
  <Override PartName="/ppt/slides/slide99.xml" ContentType="application/vnd.openxmlformats-officedocument.presentationml.slide+xml"/>
  <Override PartName="/customXml/itemProps18.xml" ContentType="application/vnd.openxmlformats-officedocument.customXmlProperties+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Default Extension="png" ContentType="image/png"/>
  <Override PartName="/customXml/itemProps32.xml" ContentType="application/vnd.openxmlformats-officedocument.customXmlProperties+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tags/tag5.xml" ContentType="application/vnd.openxmlformats-officedocument.presentationml.tags+xml"/>
  <Override PartName="/customXml/itemProps21.xml" ContentType="application/vnd.openxmlformats-officedocument.customXmlPropertie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customXml/itemProps10.xml" ContentType="application/vnd.openxmlformats-officedocument.customXmlProperties+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10.xml" ContentType="application/vnd.openxmlformats-officedocument.presentationml.slideLayout+xml"/>
  <Override PartName="/ppt/theme/theme15.xml" ContentType="application/vnd.openxmlformats-officedocument.theme+xml"/>
  <Override PartName="/customXml/itemProps7.xml" ContentType="application/vnd.openxmlformats-officedocument.customXmlProperties+xml"/>
  <Override PartName="/ppt/slides/slide108.xml" ContentType="application/vnd.openxmlformats-officedocument.presentationml.slide+xml"/>
  <Override PartName="/ppt/tags/tag13.xml" ContentType="application/vnd.openxmlformats-officedocument.presentationml.tags+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customXml/itemProps15.xml" ContentType="application/vnd.openxmlformats-officedocument.customXmlProperties+xml"/>
  <Override PartName="/customXml/itemProps26.xml" ContentType="application/vnd.openxmlformats-officedocument.customXmlProperties+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tags/tag2.xml" ContentType="application/vnd.openxmlformats-officedocument.presentationml.tags+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s/slide30.xml" ContentType="application/vnd.openxmlformats-officedocument.presentationml.slide+xml"/>
  <Override PartName="/ppt/slideLayouts/slideLayout40.xml" ContentType="application/vnd.openxmlformats-officedocument.presentationml.slideLayout+xml"/>
  <Override PartName="/ppt/slideMasters/slideMaster13.xml" ContentType="application/vnd.openxmlformats-officedocument.presentationml.slideMaster+xml"/>
  <Override PartName="/ppt/slides/slide79.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customXml/itemProps4.xml" ContentType="application/vnd.openxmlformats-officedocument.customXmlProperties+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tags/tag10.xml" ContentType="application/vnd.openxmlformats-officedocument.presentationml.tags+xml"/>
  <Override PartName="/customXml/itemProps34.xml" ContentType="application/vnd.openxmlformats-officedocument.customXmlProperties+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tags/tag7.xml" ContentType="application/vnd.openxmlformats-officedocument.presentationml.tags+xml"/>
  <Override PartName="/customXml/itemProps23.xml" ContentType="application/vnd.openxmlformats-officedocument.customXmlProperties+xml"/>
  <Override PartName="/ppt/slides/slide46.xml" ContentType="application/vnd.openxmlformats-officedocument.presentationml.slide+xml"/>
  <Override PartName="/ppt/slides/slide93.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customXml/itemProps12.xml" ContentType="application/vnd.openxmlformats-officedocument.customXmlProperties+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customXml/itemProps9.xml" ContentType="application/vnd.openxmlformats-officedocument.customXmlProperties+xml"/>
  <Override PartName="/ppt/tags/tag15.xml" ContentType="application/vnd.openxmlformats-officedocument.presentationml.tags+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slides/slide117.xml" ContentType="application/vnd.openxmlformats-officedocument.presentationml.slide+xml"/>
  <Override PartName="/ppt/theme/theme9.xml" ContentType="application/vnd.openxmlformats-officedocument.theme+xml"/>
  <Override PartName="/ppt/theme/theme13.xml" ContentType="application/vnd.openxmlformats-officedocument.theme+xml"/>
  <Override PartName="/customXml/itemProps5.xml" ContentType="application/vnd.openxmlformats-officedocument.customXmlProperties+xml"/>
  <Override PartName="/customXml/itemProps17.xml" ContentType="application/vnd.openxmlformats-officedocument.customXmlProperties+xml"/>
  <Override PartName="/customXml/itemProps28.xml" ContentType="application/vnd.openxmlformats-officedocument.customXmlPropertie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tags/tag4.xml" ContentType="application/vnd.openxmlformats-officedocument.presentationml.tags+xml"/>
  <Override PartName="/customXml/itemProps31.xml" ContentType="application/vnd.openxmlformats-officedocument.customXmlPropertie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customXml/itemProps20.xml" ContentType="application/vnd.openxmlformats-officedocument.customXmlProperties+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docProps/custom.xml" ContentType="application/vnd.openxmlformats-officedocument.custom-properties+xml"/>
  <Override PartName="/ppt/theme/theme14.xml" ContentType="application/vnd.openxmlformats-officedocument.theme+xml"/>
  <Override PartName="/customXml/itemProps6.xml" ContentType="application/vnd.openxmlformats-officedocument.customXmlProperties+xml"/>
  <Override PartName="/ppt/tags/tag12.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tags/tag9.xml" ContentType="application/vnd.openxmlformats-officedocument.presentationml.tags+xml"/>
  <Override PartName="/customXml/itemProps25.xml" ContentType="application/vnd.openxmlformats-officedocument.customXmlProperties+xml"/>
  <Override PartName="/ppt/slides/slide48.xml" ContentType="application/vnd.openxmlformats-officedocument.presentationml.slide+xml"/>
  <Override PartName="/ppt/slides/slide95.xml" ContentType="application/vnd.openxmlformats-officedocument.presentationml.slide+xml"/>
  <Override PartName="/ppt/slideLayouts/slideLayout58.xml" ContentType="application/vnd.openxmlformats-officedocument.presentationml.slideLayout+xml"/>
  <Override PartName="/customXml/itemProps14.xml" ContentType="application/vnd.openxmlformats-officedocument.customXmlProperties+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tags/tag1.xml" ContentType="application/vnd.openxmlformats-officedocument.presentationml.tags+xml"/>
  <Override PartName="/ppt/slides/slide40.xml" ContentType="application/vnd.openxmlformats-officedocument.presentationml.slide+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s/slide89.xml" ContentType="application/vnd.openxmlformats-officedocument.presentationml.slide+xml"/>
  <Override PartName="/ppt/slideLayouts/slideLayout99.xml" ContentType="application/vnd.openxmlformats-officedocument.presentationml.slideLayout+xml"/>
  <Override PartName="/customXml/itemProps19.xml" ContentType="application/vnd.openxmlformats-officedocument.customXmlProperties+xml"/>
  <Override PartName="/ppt/slides/slide78.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tags/tag6.xml" ContentType="application/vnd.openxmlformats-officedocument.presentationml.tag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customXml/itemProps11.xml" ContentType="application/vnd.openxmlformats-officedocument.customXmlProperties+xml"/>
  <Override PartName="/customXml/itemProps22.xml" ContentType="application/vnd.openxmlformats-officedocument.customXmlProperties+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customXml/itemProps8.xml" ContentType="application/vnd.openxmlformats-officedocument.customXmlProperties+xml"/>
  <Override PartName="/ppt/slideLayouts/slideLayout100.xml" ContentType="application/vnd.openxmlformats-officedocument.presentationml.slideLayout+xml"/>
  <Override PartName="/ppt/tags/tag14.xml" ContentType="application/vnd.openxmlformats-officedocument.presentationml.tags+xml"/>
  <Override PartName="/ppt/slideMasters/slideMaster6.xml" ContentType="application/vnd.openxmlformats-officedocument.presentationml.slideMaster+xml"/>
  <Override PartName="/ppt/slides/slide109.xml" ContentType="application/vnd.openxmlformats-officedocument.presentationml.slide+xml"/>
  <Override PartName="/ppt/theme/theme8.xml" ContentType="application/vnd.openxmlformats-officedocument.theme+xml"/>
  <Override PartName="/customXml/itemProps27.xml" ContentType="application/vnd.openxmlformats-officedocument.customXmlProperties+xml"/>
  <Override PartName="/ppt/slides/slide97.xml" ContentType="application/vnd.openxmlformats-officedocument.presentationml.slide+xml"/>
  <Override PartName="/customXml/itemProps16.xml" ContentType="application/vnd.openxmlformats-officedocument.customXmlProperties+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customXml/itemProps30.xml" ContentType="application/vnd.openxmlformats-officedocument.customXmlProperties+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tags/tag3.xml" ContentType="application/vnd.openxmlformats-officedocument.presentationml.tags+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36"/>
    <p:sldMasterId id="2147483661" r:id="rId37"/>
    <p:sldMasterId id="2147483667" r:id="rId38"/>
    <p:sldMasterId id="2147483673" r:id="rId39"/>
    <p:sldMasterId id="2147483679" r:id="rId40"/>
    <p:sldMasterId id="2147483692" r:id="rId41"/>
    <p:sldMasterId id="2147483705" r:id="rId42"/>
    <p:sldMasterId id="2147483719" r:id="rId43"/>
    <p:sldMasterId id="2147483732" r:id="rId44"/>
    <p:sldMasterId id="2147483745" r:id="rId45"/>
    <p:sldMasterId id="2147483758" r:id="rId46"/>
    <p:sldMasterId id="2147483772" r:id="rId47"/>
    <p:sldMasterId id="2147483787" r:id="rId48"/>
  </p:sldMasterIdLst>
  <p:notesMasterIdLst>
    <p:notesMasterId r:id="rId166"/>
  </p:notesMasterIdLst>
  <p:handoutMasterIdLst>
    <p:handoutMasterId r:id="rId167"/>
  </p:handoutMasterIdLst>
  <p:sldIdLst>
    <p:sldId id="257" r:id="rId49"/>
    <p:sldId id="485" r:id="rId50"/>
    <p:sldId id="1195" r:id="rId51"/>
    <p:sldId id="1439" r:id="rId52"/>
    <p:sldId id="1220" r:id="rId53"/>
    <p:sldId id="1226" r:id="rId54"/>
    <p:sldId id="1230" r:id="rId55"/>
    <p:sldId id="1232" r:id="rId56"/>
    <p:sldId id="1237" r:id="rId57"/>
    <p:sldId id="1233" r:id="rId58"/>
    <p:sldId id="1238" r:id="rId59"/>
    <p:sldId id="1245" r:id="rId60"/>
    <p:sldId id="1246" r:id="rId61"/>
    <p:sldId id="1449" r:id="rId62"/>
    <p:sldId id="1243" r:id="rId63"/>
    <p:sldId id="1249" r:id="rId64"/>
    <p:sldId id="1250" r:id="rId65"/>
    <p:sldId id="1251" r:id="rId66"/>
    <p:sldId id="1450" r:id="rId67"/>
    <p:sldId id="1451" r:id="rId68"/>
    <p:sldId id="1452" r:id="rId69"/>
    <p:sldId id="1456" r:id="rId70"/>
    <p:sldId id="1253" r:id="rId71"/>
    <p:sldId id="1255" r:id="rId72"/>
    <p:sldId id="1440" r:id="rId73"/>
    <p:sldId id="1441" r:id="rId74"/>
    <p:sldId id="1310" r:id="rId75"/>
    <p:sldId id="1442" r:id="rId76"/>
    <p:sldId id="1444" r:id="rId77"/>
    <p:sldId id="1261" r:id="rId78"/>
    <p:sldId id="1262" r:id="rId79"/>
    <p:sldId id="1370" r:id="rId80"/>
    <p:sldId id="1260" r:id="rId81"/>
    <p:sldId id="1258" r:id="rId82"/>
    <p:sldId id="1467" r:id="rId83"/>
    <p:sldId id="1259" r:id="rId84"/>
    <p:sldId id="1235" r:id="rId85"/>
    <p:sldId id="1468" r:id="rId86"/>
    <p:sldId id="1457" r:id="rId87"/>
    <p:sldId id="1264" r:id="rId88"/>
    <p:sldId id="1445" r:id="rId89"/>
    <p:sldId id="1446" r:id="rId90"/>
    <p:sldId id="1447" r:id="rId91"/>
    <p:sldId id="1448" r:id="rId92"/>
    <p:sldId id="1266" r:id="rId93"/>
    <p:sldId id="1265" r:id="rId94"/>
    <p:sldId id="1267" r:id="rId95"/>
    <p:sldId id="1268" r:id="rId96"/>
    <p:sldId id="1270" r:id="rId97"/>
    <p:sldId id="1269" r:id="rId98"/>
    <p:sldId id="1367" r:id="rId99"/>
    <p:sldId id="1368" r:id="rId100"/>
    <p:sldId id="1458" r:id="rId101"/>
    <p:sldId id="1459" r:id="rId102"/>
    <p:sldId id="1460" r:id="rId103"/>
    <p:sldId id="1461" r:id="rId104"/>
    <p:sldId id="1463" r:id="rId105"/>
    <p:sldId id="1465" r:id="rId106"/>
    <p:sldId id="1280" r:id="rId107"/>
    <p:sldId id="1469" r:id="rId108"/>
    <p:sldId id="1286" r:id="rId109"/>
    <p:sldId id="1287" r:id="rId110"/>
    <p:sldId id="1288" r:id="rId111"/>
    <p:sldId id="1291" r:id="rId112"/>
    <p:sldId id="1293" r:id="rId113"/>
    <p:sldId id="1294" r:id="rId114"/>
    <p:sldId id="1471" r:id="rId115"/>
    <p:sldId id="1295" r:id="rId116"/>
    <p:sldId id="1296" r:id="rId117"/>
    <p:sldId id="1371" r:id="rId118"/>
    <p:sldId id="1317" r:id="rId119"/>
    <p:sldId id="1372" r:id="rId120"/>
    <p:sldId id="1373" r:id="rId121"/>
    <p:sldId id="1374" r:id="rId122"/>
    <p:sldId id="1479" r:id="rId123"/>
    <p:sldId id="1378" r:id="rId124"/>
    <p:sldId id="1476" r:id="rId125"/>
    <p:sldId id="1478" r:id="rId126"/>
    <p:sldId id="1480" r:id="rId127"/>
    <p:sldId id="1481" r:id="rId128"/>
    <p:sldId id="1482" r:id="rId129"/>
    <p:sldId id="1483" r:id="rId130"/>
    <p:sldId id="1485" r:id="rId131"/>
    <p:sldId id="1487" r:id="rId132"/>
    <p:sldId id="1488" r:id="rId133"/>
    <p:sldId id="1506" r:id="rId134"/>
    <p:sldId id="1489" r:id="rId135"/>
    <p:sldId id="1508" r:id="rId136"/>
    <p:sldId id="1507" r:id="rId137"/>
    <p:sldId id="1490" r:id="rId138"/>
    <p:sldId id="1491" r:id="rId139"/>
    <p:sldId id="1492" r:id="rId140"/>
    <p:sldId id="1494" r:id="rId141"/>
    <p:sldId id="1495" r:id="rId142"/>
    <p:sldId id="1496" r:id="rId143"/>
    <p:sldId id="1411" r:id="rId144"/>
    <p:sldId id="1412" r:id="rId145"/>
    <p:sldId id="1509" r:id="rId146"/>
    <p:sldId id="1510" r:id="rId147"/>
    <p:sldId id="1511" r:id="rId148"/>
    <p:sldId id="1512" r:id="rId149"/>
    <p:sldId id="1513" r:id="rId150"/>
    <p:sldId id="1527" r:id="rId151"/>
    <p:sldId id="1528" r:id="rId152"/>
    <p:sldId id="1515" r:id="rId153"/>
    <p:sldId id="1516" r:id="rId154"/>
    <p:sldId id="1517" r:id="rId155"/>
    <p:sldId id="1519" r:id="rId156"/>
    <p:sldId id="1520" r:id="rId157"/>
    <p:sldId id="1530" r:id="rId158"/>
    <p:sldId id="1529" r:id="rId159"/>
    <p:sldId id="1521" r:id="rId160"/>
    <p:sldId id="1522" r:id="rId161"/>
    <p:sldId id="1523" r:id="rId162"/>
    <p:sldId id="1524" r:id="rId163"/>
    <p:sldId id="1525" r:id="rId164"/>
    <p:sldId id="1526" r:id="rId1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204" autoAdjust="0"/>
    <p:restoredTop sz="94619" autoAdjust="0"/>
  </p:normalViewPr>
  <p:slideViewPr>
    <p:cSldViewPr snapToGrid="0">
      <p:cViewPr>
        <p:scale>
          <a:sx n="75" d="100"/>
          <a:sy n="75" d="100"/>
        </p:scale>
        <p:origin x="-312" y="9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69.xml"/><Relationship Id="rId21" Type="http://schemas.openxmlformats.org/officeDocument/2006/relationships/customXml" Target="../customXml/item21.xml"/><Relationship Id="rId42" Type="http://schemas.openxmlformats.org/officeDocument/2006/relationships/slideMaster" Target="slideMasters/slideMaster7.xml"/><Relationship Id="rId47" Type="http://schemas.openxmlformats.org/officeDocument/2006/relationships/slideMaster" Target="slideMasters/slideMaster12.xml"/><Relationship Id="rId63" Type="http://schemas.openxmlformats.org/officeDocument/2006/relationships/slide" Target="slides/slide15.xml"/><Relationship Id="rId68" Type="http://schemas.openxmlformats.org/officeDocument/2006/relationships/slide" Target="slides/slide20.xml"/><Relationship Id="rId84" Type="http://schemas.openxmlformats.org/officeDocument/2006/relationships/slide" Target="slides/slide36.xml"/><Relationship Id="rId89" Type="http://schemas.openxmlformats.org/officeDocument/2006/relationships/slide" Target="slides/slide41.xml"/><Relationship Id="rId112" Type="http://schemas.openxmlformats.org/officeDocument/2006/relationships/slide" Target="slides/slide64.xml"/><Relationship Id="rId133" Type="http://schemas.openxmlformats.org/officeDocument/2006/relationships/slide" Target="slides/slide85.xml"/><Relationship Id="rId138" Type="http://schemas.openxmlformats.org/officeDocument/2006/relationships/slide" Target="slides/slide90.xml"/><Relationship Id="rId154" Type="http://schemas.openxmlformats.org/officeDocument/2006/relationships/slide" Target="slides/slide106.xml"/><Relationship Id="rId159" Type="http://schemas.openxmlformats.org/officeDocument/2006/relationships/slide" Target="slides/slide111.xml"/><Relationship Id="rId170" Type="http://schemas.openxmlformats.org/officeDocument/2006/relationships/theme" Target="theme/theme1.xml"/><Relationship Id="rId16" Type="http://schemas.openxmlformats.org/officeDocument/2006/relationships/customXml" Target="../customXml/item16.xml"/><Relationship Id="rId107" Type="http://schemas.openxmlformats.org/officeDocument/2006/relationships/slide" Target="slides/slide59.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Master" Target="slideMasters/slideMaster2.xml"/><Relationship Id="rId53" Type="http://schemas.openxmlformats.org/officeDocument/2006/relationships/slide" Target="slides/slide5.xml"/><Relationship Id="rId58" Type="http://schemas.openxmlformats.org/officeDocument/2006/relationships/slide" Target="slides/slide10.xml"/><Relationship Id="rId74" Type="http://schemas.openxmlformats.org/officeDocument/2006/relationships/slide" Target="slides/slide26.xml"/><Relationship Id="rId79" Type="http://schemas.openxmlformats.org/officeDocument/2006/relationships/slide" Target="slides/slide31.xml"/><Relationship Id="rId102" Type="http://schemas.openxmlformats.org/officeDocument/2006/relationships/slide" Target="slides/slide54.xml"/><Relationship Id="rId123" Type="http://schemas.openxmlformats.org/officeDocument/2006/relationships/slide" Target="slides/slide75.xml"/><Relationship Id="rId128" Type="http://schemas.openxmlformats.org/officeDocument/2006/relationships/slide" Target="slides/slide80.xml"/><Relationship Id="rId144" Type="http://schemas.openxmlformats.org/officeDocument/2006/relationships/slide" Target="slides/slide96.xml"/><Relationship Id="rId149" Type="http://schemas.openxmlformats.org/officeDocument/2006/relationships/slide" Target="slides/slide101.xml"/><Relationship Id="rId5" Type="http://schemas.openxmlformats.org/officeDocument/2006/relationships/customXml" Target="../customXml/item5.xml"/><Relationship Id="rId90" Type="http://schemas.openxmlformats.org/officeDocument/2006/relationships/slide" Target="slides/slide42.xml"/><Relationship Id="rId95" Type="http://schemas.openxmlformats.org/officeDocument/2006/relationships/slide" Target="slides/slide47.xml"/><Relationship Id="rId160" Type="http://schemas.openxmlformats.org/officeDocument/2006/relationships/slide" Target="slides/slide112.xml"/><Relationship Id="rId165" Type="http://schemas.openxmlformats.org/officeDocument/2006/relationships/slide" Target="slides/slide117.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Master" Target="slideMasters/slideMaster8.xml"/><Relationship Id="rId48" Type="http://schemas.openxmlformats.org/officeDocument/2006/relationships/slideMaster" Target="slideMasters/slideMaster13.xml"/><Relationship Id="rId64" Type="http://schemas.openxmlformats.org/officeDocument/2006/relationships/slide" Target="slides/slide16.xml"/><Relationship Id="rId69" Type="http://schemas.openxmlformats.org/officeDocument/2006/relationships/slide" Target="slides/slide21.xml"/><Relationship Id="rId113" Type="http://schemas.openxmlformats.org/officeDocument/2006/relationships/slide" Target="slides/slide65.xml"/><Relationship Id="rId118" Type="http://schemas.openxmlformats.org/officeDocument/2006/relationships/slide" Target="slides/slide70.xml"/><Relationship Id="rId134" Type="http://schemas.openxmlformats.org/officeDocument/2006/relationships/slide" Target="slides/slide86.xml"/><Relationship Id="rId139" Type="http://schemas.openxmlformats.org/officeDocument/2006/relationships/slide" Target="slides/slide91.xml"/><Relationship Id="rId80" Type="http://schemas.openxmlformats.org/officeDocument/2006/relationships/slide" Target="slides/slide32.xml"/><Relationship Id="rId85" Type="http://schemas.openxmlformats.org/officeDocument/2006/relationships/slide" Target="slides/slide37.xml"/><Relationship Id="rId150" Type="http://schemas.openxmlformats.org/officeDocument/2006/relationships/slide" Target="slides/slide102.xml"/><Relationship Id="rId155" Type="http://schemas.openxmlformats.org/officeDocument/2006/relationships/slide" Target="slides/slide107.xml"/><Relationship Id="rId171" Type="http://schemas.openxmlformats.org/officeDocument/2006/relationships/tableStyles" Target="tableStyle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slideMaster" Target="slideMasters/slideMaster3.xml"/><Relationship Id="rId59" Type="http://schemas.openxmlformats.org/officeDocument/2006/relationships/slide" Target="slides/slide11.xml"/><Relationship Id="rId103" Type="http://schemas.openxmlformats.org/officeDocument/2006/relationships/slide" Target="slides/slide55.xml"/><Relationship Id="rId108" Type="http://schemas.openxmlformats.org/officeDocument/2006/relationships/slide" Target="slides/slide60.xml"/><Relationship Id="rId124" Type="http://schemas.openxmlformats.org/officeDocument/2006/relationships/slide" Target="slides/slide76.xml"/><Relationship Id="rId129" Type="http://schemas.openxmlformats.org/officeDocument/2006/relationships/slide" Target="slides/slide81.xml"/><Relationship Id="rId54" Type="http://schemas.openxmlformats.org/officeDocument/2006/relationships/slide" Target="slides/slide6.xml"/><Relationship Id="rId70" Type="http://schemas.openxmlformats.org/officeDocument/2006/relationships/slide" Target="slides/slide22.xml"/><Relationship Id="rId75" Type="http://schemas.openxmlformats.org/officeDocument/2006/relationships/slide" Target="slides/slide27.xml"/><Relationship Id="rId91" Type="http://schemas.openxmlformats.org/officeDocument/2006/relationships/slide" Target="slides/slide43.xml"/><Relationship Id="rId96" Type="http://schemas.openxmlformats.org/officeDocument/2006/relationships/slide" Target="slides/slide48.xml"/><Relationship Id="rId140" Type="http://schemas.openxmlformats.org/officeDocument/2006/relationships/slide" Target="slides/slide92.xml"/><Relationship Id="rId145" Type="http://schemas.openxmlformats.org/officeDocument/2006/relationships/slide" Target="slides/slide97.xml"/><Relationship Id="rId161" Type="http://schemas.openxmlformats.org/officeDocument/2006/relationships/slide" Target="slides/slide113.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1.xml"/><Relationship Id="rId49" Type="http://schemas.openxmlformats.org/officeDocument/2006/relationships/slide" Target="slides/slide1.xml"/><Relationship Id="rId57" Type="http://schemas.openxmlformats.org/officeDocument/2006/relationships/slide" Target="slides/slide9.xml"/><Relationship Id="rId106" Type="http://schemas.openxmlformats.org/officeDocument/2006/relationships/slide" Target="slides/slide58.xml"/><Relationship Id="rId114" Type="http://schemas.openxmlformats.org/officeDocument/2006/relationships/slide" Target="slides/slide66.xml"/><Relationship Id="rId119" Type="http://schemas.openxmlformats.org/officeDocument/2006/relationships/slide" Target="slides/slide71.xml"/><Relationship Id="rId127" Type="http://schemas.openxmlformats.org/officeDocument/2006/relationships/slide" Target="slides/slide79.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Master" Target="slideMasters/slideMaster9.xml"/><Relationship Id="rId52" Type="http://schemas.openxmlformats.org/officeDocument/2006/relationships/slide" Target="slides/slide4.xml"/><Relationship Id="rId60" Type="http://schemas.openxmlformats.org/officeDocument/2006/relationships/slide" Target="slides/slide12.xml"/><Relationship Id="rId65" Type="http://schemas.openxmlformats.org/officeDocument/2006/relationships/slide" Target="slides/slide17.xml"/><Relationship Id="rId73" Type="http://schemas.openxmlformats.org/officeDocument/2006/relationships/slide" Target="slides/slide25.xml"/><Relationship Id="rId78" Type="http://schemas.openxmlformats.org/officeDocument/2006/relationships/slide" Target="slides/slide30.xml"/><Relationship Id="rId81" Type="http://schemas.openxmlformats.org/officeDocument/2006/relationships/slide" Target="slides/slide33.xml"/><Relationship Id="rId86" Type="http://schemas.openxmlformats.org/officeDocument/2006/relationships/slide" Target="slides/slide38.xml"/><Relationship Id="rId94" Type="http://schemas.openxmlformats.org/officeDocument/2006/relationships/slide" Target="slides/slide46.xml"/><Relationship Id="rId99" Type="http://schemas.openxmlformats.org/officeDocument/2006/relationships/slide" Target="slides/slide51.xml"/><Relationship Id="rId101" Type="http://schemas.openxmlformats.org/officeDocument/2006/relationships/slide" Target="slides/slide53.xml"/><Relationship Id="rId122" Type="http://schemas.openxmlformats.org/officeDocument/2006/relationships/slide" Target="slides/slide74.xml"/><Relationship Id="rId130" Type="http://schemas.openxmlformats.org/officeDocument/2006/relationships/slide" Target="slides/slide82.xml"/><Relationship Id="rId135" Type="http://schemas.openxmlformats.org/officeDocument/2006/relationships/slide" Target="slides/slide87.xml"/><Relationship Id="rId143" Type="http://schemas.openxmlformats.org/officeDocument/2006/relationships/slide" Target="slides/slide95.xml"/><Relationship Id="rId148" Type="http://schemas.openxmlformats.org/officeDocument/2006/relationships/slide" Target="slides/slide100.xml"/><Relationship Id="rId151" Type="http://schemas.openxmlformats.org/officeDocument/2006/relationships/slide" Target="slides/slide103.xml"/><Relationship Id="rId156" Type="http://schemas.openxmlformats.org/officeDocument/2006/relationships/slide" Target="slides/slide108.xml"/><Relationship Id="rId164" Type="http://schemas.openxmlformats.org/officeDocument/2006/relationships/slide" Target="slides/slide116.xml"/><Relationship Id="rId16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4.xml"/><Relationship Id="rId109" Type="http://schemas.openxmlformats.org/officeDocument/2006/relationships/slide" Target="slides/slide61.xml"/><Relationship Id="rId34" Type="http://schemas.openxmlformats.org/officeDocument/2006/relationships/customXml" Target="../customXml/item34.xml"/><Relationship Id="rId50" Type="http://schemas.openxmlformats.org/officeDocument/2006/relationships/slide" Target="slides/slide2.xml"/><Relationship Id="rId55" Type="http://schemas.openxmlformats.org/officeDocument/2006/relationships/slide" Target="slides/slide7.xml"/><Relationship Id="rId76" Type="http://schemas.openxmlformats.org/officeDocument/2006/relationships/slide" Target="slides/slide28.xml"/><Relationship Id="rId97" Type="http://schemas.openxmlformats.org/officeDocument/2006/relationships/slide" Target="slides/slide49.xml"/><Relationship Id="rId104" Type="http://schemas.openxmlformats.org/officeDocument/2006/relationships/slide" Target="slides/slide56.xml"/><Relationship Id="rId120" Type="http://schemas.openxmlformats.org/officeDocument/2006/relationships/slide" Target="slides/slide72.xml"/><Relationship Id="rId125" Type="http://schemas.openxmlformats.org/officeDocument/2006/relationships/slide" Target="slides/slide77.xml"/><Relationship Id="rId141" Type="http://schemas.openxmlformats.org/officeDocument/2006/relationships/slide" Target="slides/slide93.xml"/><Relationship Id="rId146" Type="http://schemas.openxmlformats.org/officeDocument/2006/relationships/slide" Target="slides/slide98.xml"/><Relationship Id="rId167"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23.xml"/><Relationship Id="rId92" Type="http://schemas.openxmlformats.org/officeDocument/2006/relationships/slide" Target="slides/slide44.xml"/><Relationship Id="rId162" Type="http://schemas.openxmlformats.org/officeDocument/2006/relationships/slide" Target="slides/slide114.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Master" Target="slideMasters/slideMaster5.xml"/><Relationship Id="rId45" Type="http://schemas.openxmlformats.org/officeDocument/2006/relationships/slideMaster" Target="slideMasters/slideMaster10.xml"/><Relationship Id="rId66" Type="http://schemas.openxmlformats.org/officeDocument/2006/relationships/slide" Target="slides/slide18.xml"/><Relationship Id="rId87" Type="http://schemas.openxmlformats.org/officeDocument/2006/relationships/slide" Target="slides/slide39.xml"/><Relationship Id="rId110" Type="http://schemas.openxmlformats.org/officeDocument/2006/relationships/slide" Target="slides/slide62.xml"/><Relationship Id="rId115" Type="http://schemas.openxmlformats.org/officeDocument/2006/relationships/slide" Target="slides/slide67.xml"/><Relationship Id="rId131" Type="http://schemas.openxmlformats.org/officeDocument/2006/relationships/slide" Target="slides/slide83.xml"/><Relationship Id="rId136" Type="http://schemas.openxmlformats.org/officeDocument/2006/relationships/slide" Target="slides/slide88.xml"/><Relationship Id="rId157" Type="http://schemas.openxmlformats.org/officeDocument/2006/relationships/slide" Target="slides/slide109.xml"/><Relationship Id="rId61" Type="http://schemas.openxmlformats.org/officeDocument/2006/relationships/slide" Target="slides/slide13.xml"/><Relationship Id="rId82" Type="http://schemas.openxmlformats.org/officeDocument/2006/relationships/slide" Target="slides/slide34.xml"/><Relationship Id="rId152" Type="http://schemas.openxmlformats.org/officeDocument/2006/relationships/slide" Target="slides/slide104.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8.xml"/><Relationship Id="rId77" Type="http://schemas.openxmlformats.org/officeDocument/2006/relationships/slide" Target="slides/slide29.xml"/><Relationship Id="rId100" Type="http://schemas.openxmlformats.org/officeDocument/2006/relationships/slide" Target="slides/slide52.xml"/><Relationship Id="rId105" Type="http://schemas.openxmlformats.org/officeDocument/2006/relationships/slide" Target="slides/slide57.xml"/><Relationship Id="rId126" Type="http://schemas.openxmlformats.org/officeDocument/2006/relationships/slide" Target="slides/slide78.xml"/><Relationship Id="rId147" Type="http://schemas.openxmlformats.org/officeDocument/2006/relationships/slide" Target="slides/slide99.xml"/><Relationship Id="rId16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3.xml"/><Relationship Id="rId72" Type="http://schemas.openxmlformats.org/officeDocument/2006/relationships/slide" Target="slides/slide24.xml"/><Relationship Id="rId93" Type="http://schemas.openxmlformats.org/officeDocument/2006/relationships/slide" Target="slides/slide45.xml"/><Relationship Id="rId98" Type="http://schemas.openxmlformats.org/officeDocument/2006/relationships/slide" Target="slides/slide50.xml"/><Relationship Id="rId121" Type="http://schemas.openxmlformats.org/officeDocument/2006/relationships/slide" Target="slides/slide73.xml"/><Relationship Id="rId142" Type="http://schemas.openxmlformats.org/officeDocument/2006/relationships/slide" Target="slides/slide94.xml"/><Relationship Id="rId163"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Master" Target="slideMasters/slideMaster11.xml"/><Relationship Id="rId67" Type="http://schemas.openxmlformats.org/officeDocument/2006/relationships/slide" Target="slides/slide19.xml"/><Relationship Id="rId116" Type="http://schemas.openxmlformats.org/officeDocument/2006/relationships/slide" Target="slides/slide68.xml"/><Relationship Id="rId137" Type="http://schemas.openxmlformats.org/officeDocument/2006/relationships/slide" Target="slides/slide89.xml"/><Relationship Id="rId158" Type="http://schemas.openxmlformats.org/officeDocument/2006/relationships/slide" Target="slides/slide110.xml"/><Relationship Id="rId20" Type="http://schemas.openxmlformats.org/officeDocument/2006/relationships/customXml" Target="../customXml/item20.xml"/><Relationship Id="rId41" Type="http://schemas.openxmlformats.org/officeDocument/2006/relationships/slideMaster" Target="slideMasters/slideMaster6.xml"/><Relationship Id="rId62" Type="http://schemas.openxmlformats.org/officeDocument/2006/relationships/slide" Target="slides/slide14.xml"/><Relationship Id="rId83" Type="http://schemas.openxmlformats.org/officeDocument/2006/relationships/slide" Target="slides/slide35.xml"/><Relationship Id="rId88" Type="http://schemas.openxmlformats.org/officeDocument/2006/relationships/slide" Target="slides/slide40.xml"/><Relationship Id="rId111" Type="http://schemas.openxmlformats.org/officeDocument/2006/relationships/slide" Target="slides/slide63.xml"/><Relationship Id="rId132" Type="http://schemas.openxmlformats.org/officeDocument/2006/relationships/slide" Target="slides/slide84.xml"/><Relationship Id="rId153"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pPr/>
              <a:t>8/22/2024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pPr/>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9DB8B88-7B19-4444-8C00-276D3F703348}" type="slidenum">
              <a:rPr lang="en-US" smtClean="0"/>
              <a:pPr/>
              <a:t>93</a:t>
            </a:fld>
            <a:endParaRPr lang="en-US"/>
          </a:p>
        </p:txBody>
      </p:sp>
    </p:spTree>
    <p:extLst>
      <p:ext uri="{BB962C8B-B14F-4D97-AF65-F5344CB8AC3E}">
        <p14:creationId xmlns:p14="http://schemas.microsoft.com/office/powerpoint/2010/main" xmlns="" val="740031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5" y="3085798"/>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1020431"/>
            <a:ext cx="10993549" cy="1475013"/>
          </a:xfrm>
          <a:effectLst/>
        </p:spPr>
        <p:txBody>
          <a:bodyPr anchor="b">
            <a:normAutofit/>
          </a:bodyPr>
          <a:lstStyle>
            <a:lvl1pPr>
              <a:defRPr sz="3600" u="none" strike="noStrike" kern="1200" cap="none" spc="0" normalizeH="0">
                <a:solidFill>
                  <a:schemeClr val="tx1">
                    <a:lumMod val="75000"/>
                    <a:lumOff val="25000"/>
                  </a:schemeClr>
                </a:solidFill>
                <a:uFillTx/>
              </a:defRPr>
            </a:lvl1pPr>
          </a:lstStyle>
          <a:p>
            <a:r>
              <a:rPr lang="en-US"/>
              <a:t>Click to edit Master title style</a:t>
            </a:r>
            <a:endParaRPr lang="en-US" dirty="0"/>
          </a:p>
        </p:txBody>
      </p:sp>
      <p:sp>
        <p:nvSpPr>
          <p:cNvPr id="3" name="Subtitle 2"/>
          <p:cNvSpPr>
            <a:spLocks noGrp="1"/>
          </p:cNvSpPr>
          <p:nvPr>
            <p:ph type="subTitle" idx="1"/>
          </p:nvPr>
        </p:nvSpPr>
        <p:spPr>
          <a:xfrm>
            <a:off x="581193" y="2495479"/>
            <a:ext cx="10993547" cy="590321"/>
          </a:xfrm>
        </p:spPr>
        <p:txBody>
          <a:bodyPr anchor="t">
            <a:normAutofit/>
          </a:bodyPr>
          <a:lstStyle>
            <a:lvl1pPr marL="0" indent="0" algn="l">
              <a:buNone/>
              <a:defRPr sz="1600" u="none" strike="noStrike" kern="1200" cap="none" spc="0" normalizeH="0">
                <a:solidFill>
                  <a:schemeClr val="accent1"/>
                </a:solidFill>
                <a:uFillTx/>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p:cNvSpPr>
            <a:spLocks noGrp="1"/>
          </p:cNvSpPr>
          <p:nvPr>
            <p:ph type="dt" sz="half" idx="10"/>
          </p:nvPr>
        </p:nvSpPr>
        <p:spPr/>
        <p:txBody>
          <a:bodyPr/>
          <a:lstStyle/>
          <a:p>
            <a:fld id="{15E473CA-9E59-4713-85B8-BACC0FC604DB}" type="datetime1">
              <a:rPr lang="en-US" smtClean="0"/>
              <a:pPr/>
              <a:t>8/22/2024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AA160-F4B0-44F8-A7DF-A129636EB71A}" type="datetime1">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112776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112776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288556A8-5617-425C-8FB4-D3F09F5556D7}"/>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88D90C7C-A465-44DC-8D6E-B4C5B19BA33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4AD6EDDA-7564-4343-AC70-8A7C82F623A6}"/>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81512099"/>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54864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2125273"/>
            <a:ext cx="54864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54864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97383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 xmlns:a16="http://schemas.microsoft.com/office/drawing/2014/main" id="{921D1CBB-29B1-4AF0-85AC-05CEEB2E53B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 xmlns:a16="http://schemas.microsoft.com/office/drawing/2014/main" id="{7266FB79-AEAE-4524-B1F5-620958A3E0C9}"/>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 xmlns:a16="http://schemas.microsoft.com/office/drawing/2014/main" id="{0756988A-F8DB-4476-8924-C443088A44BB}"/>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17571867"/>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54864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99086"/>
            <a:ext cx="54864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54864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721462"/>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 xmlns:a16="http://schemas.microsoft.com/office/drawing/2014/main" id="{6CD893F2-2DB8-451D-8639-8F5F2762114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 xmlns:a16="http://schemas.microsoft.com/office/drawing/2014/main" id="{D809C3BA-82B9-44E0-9F6C-858C8328AAFC}"/>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 xmlns:a16="http://schemas.microsoft.com/office/drawing/2014/main" id="{33936310-BAD7-481C-9216-5D6C7F43A176}"/>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911966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54864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08952"/>
            <a:ext cx="54864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54864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541194"/>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 xmlns:a16="http://schemas.microsoft.com/office/drawing/2014/main" id="{F2AE9C6B-E354-43E0-A168-8EB6483C4DB6}"/>
              </a:ext>
            </a:extLst>
          </p:cNvPr>
          <p:cNvSpPr>
            <a:spLocks noGrp="1"/>
          </p:cNvSpPr>
          <p:nvPr>
            <p:ph sz="quarter" idx="38" hasCustomPrompt="1"/>
          </p:nvPr>
        </p:nvSpPr>
        <p:spPr>
          <a:xfrm>
            <a:off x="62484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 xmlns:a16="http://schemas.microsoft.com/office/drawing/2014/main" id="{E6DEE64F-1259-41DA-8155-BBFE3C02BB4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 xmlns:a16="http://schemas.microsoft.com/office/drawing/2014/main" id="{10C461D8-1BE0-480F-AA26-691586C667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 xmlns:a16="http://schemas.microsoft.com/office/drawing/2014/main" id="{F6AD0209-B0AA-4B76-A44B-45BCDF045890}"/>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235802418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 xmlns:a16="http://schemas.microsoft.com/office/drawing/2014/main"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 xmlns:a16="http://schemas.microsoft.com/office/drawing/2014/main"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 xmlns:a16="http://schemas.microsoft.com/office/drawing/2014/main" id="{359E2559-6DDB-4590-804E-FD84D7E50952}"/>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747284491"/>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90391B14-3F86-4388-B43F-6C270A673CA4}"/>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976129378"/>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6248400" y="1276710"/>
            <a:ext cx="54864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 xmlns:a16="http://schemas.microsoft.com/office/drawing/2014/main" id="{38C03353-129A-498A-99BD-29531E469E6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 xmlns:a16="http://schemas.microsoft.com/office/drawing/2014/main" id="{D8DA1E33-7359-4325-8347-1A00C53B390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BB60AD9-A193-4A23-938A-7EB502133F92}"/>
              </a:ext>
            </a:extLst>
          </p:cNvPr>
          <p:cNvSpPr>
            <a:spLocks noGrp="1"/>
          </p:cNvSpPr>
          <p:nvPr>
            <p:ph type="body" sz="quarter" idx="41"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DD5AE94C-F435-408B-A12A-19FA625C7E9E}"/>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189627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7315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8077200" y="1276710"/>
            <a:ext cx="36576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33E56411-4D74-4E59-988F-824D73D7ED5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343391A-6F54-499B-8E7B-931C81724AD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F7F8C21D-990F-455D-8166-0216DFA075F7}"/>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40627760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4422246"/>
            <a:ext cx="73152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8077200" y="4422246"/>
            <a:ext cx="36576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19B85432-114E-4940-9372-B7719E3F55F1}"/>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 xmlns:a16="http://schemas.microsoft.com/office/drawing/2014/main" id="{2807A760-EC1A-49F0-BF94-106C8F4B0B6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 xmlns:a16="http://schemas.microsoft.com/office/drawing/2014/main" id="{DAA3E3D9-773E-47E2-B16B-C074BAE621AB}"/>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390483995"/>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569062"/>
            <a:ext cx="112776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3861414"/>
            <a:ext cx="112776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5153766"/>
            <a:ext cx="112776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E88982CC-5D43-4F05-9850-0CEBE133CCC2}"/>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 xmlns:a16="http://schemas.microsoft.com/office/drawing/2014/main" id="{8216318C-739F-40F0-A6E5-C523B853AA72}"/>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 xmlns:a16="http://schemas.microsoft.com/office/drawing/2014/main" id="{33AF9386-67CD-45F8-9FD8-2F6D4054B8D0}"/>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5412732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46"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a:xfrm>
            <a:off x="446535"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62BF9762-26E3-4B84-AFE0-87437EAA960A}" type="datetime1">
              <a:rPr lang="en-US" smtClean="0"/>
              <a:pPr/>
              <a:t>8/22/2024</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112776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112776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 xmlns:a16="http://schemas.microsoft.com/office/drawing/2014/main" id="{E3F1F188-B47B-4A54-A95D-9C9B6F4C060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 xmlns:a16="http://schemas.microsoft.com/office/drawing/2014/main" id="{99A2F00A-9D65-460A-BE8F-ED5EC4B8B3F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 xmlns:a16="http://schemas.microsoft.com/office/drawing/2014/main" id="{302A81B8-33E5-4015-8DCC-2BC543D74805}"/>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819767903"/>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112776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112776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194413E1-24F9-4B3E-92BB-B924348B686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F5C7E8B8-9FD9-4A42-A3A3-D6FEC84AC15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0E3DF607-DE1F-41E1-A6E2-214E629A539D}"/>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6597237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112776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112776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288556A8-5617-425C-8FB4-D3F09F5556D7}"/>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88D90C7C-A465-44DC-8D6E-B4C5B19BA33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4AD6EDDA-7564-4343-AC70-8A7C82F623A6}"/>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81512099"/>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54864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2125273"/>
            <a:ext cx="54864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54864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97383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 xmlns:a16="http://schemas.microsoft.com/office/drawing/2014/main" id="{921D1CBB-29B1-4AF0-85AC-05CEEB2E53B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 xmlns:a16="http://schemas.microsoft.com/office/drawing/2014/main" id="{7266FB79-AEAE-4524-B1F5-620958A3E0C9}"/>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 xmlns:a16="http://schemas.microsoft.com/office/drawing/2014/main" id="{0756988A-F8DB-4476-8924-C443088A44BB}"/>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17571867"/>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54864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99086"/>
            <a:ext cx="54864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54864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721462"/>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 xmlns:a16="http://schemas.microsoft.com/office/drawing/2014/main" id="{6CD893F2-2DB8-451D-8639-8F5F2762114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 xmlns:a16="http://schemas.microsoft.com/office/drawing/2014/main" id="{D809C3BA-82B9-44E0-9F6C-858C8328AAFC}"/>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 xmlns:a16="http://schemas.microsoft.com/office/drawing/2014/main" id="{33936310-BAD7-481C-9216-5D6C7F43A176}"/>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911966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54864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08952"/>
            <a:ext cx="54864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54864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541194"/>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 xmlns:a16="http://schemas.microsoft.com/office/drawing/2014/main" id="{F2AE9C6B-E354-43E0-A168-8EB6483C4DB6}"/>
              </a:ext>
            </a:extLst>
          </p:cNvPr>
          <p:cNvSpPr>
            <a:spLocks noGrp="1"/>
          </p:cNvSpPr>
          <p:nvPr>
            <p:ph sz="quarter" idx="38" hasCustomPrompt="1"/>
          </p:nvPr>
        </p:nvSpPr>
        <p:spPr>
          <a:xfrm>
            <a:off x="62484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 xmlns:a16="http://schemas.microsoft.com/office/drawing/2014/main" id="{E6DEE64F-1259-41DA-8155-BBFE3C02BB4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 xmlns:a16="http://schemas.microsoft.com/office/drawing/2014/main" id="{10C461D8-1BE0-480F-AA26-691586C667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 xmlns:a16="http://schemas.microsoft.com/office/drawing/2014/main" id="{F6AD0209-B0AA-4B76-A44B-45BCDF045890}"/>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235802418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xmlns=""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xmlns=""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xmlns="" id="{359E2559-6DDB-4590-804E-FD84D7E50952}"/>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747284491"/>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xmlns=""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90391B14-3F86-4388-B43F-6C270A673CA4}"/>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976129378"/>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6248400" y="1276710"/>
            <a:ext cx="54864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xmlns="" id="{38C03353-129A-498A-99BD-29531E469E6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xmlns="" id="{D8DA1E33-7359-4325-8347-1A00C53B390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CBB60AD9-A193-4A23-938A-7EB502133F92}"/>
              </a:ext>
            </a:extLst>
          </p:cNvPr>
          <p:cNvSpPr>
            <a:spLocks noGrp="1"/>
          </p:cNvSpPr>
          <p:nvPr>
            <p:ph type="body" sz="quarter" idx="41"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DD5AE94C-F435-408B-A12A-19FA625C7E9E}"/>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81896274"/>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7315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8077200" y="1276710"/>
            <a:ext cx="36576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xmlns="" id="{33E56411-4D74-4E59-988F-824D73D7ED5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C343391A-6F54-499B-8E7B-931C81724AD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F7F8C21D-990F-455D-8166-0216DFA075F7}"/>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3406277606"/>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A23369-CDBB-4A08-8663-7A04F0ECC1F1}" type="datetime1">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4422246"/>
            <a:ext cx="73152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8077200" y="4422246"/>
            <a:ext cx="36576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xmlns="" id="{19B85432-114E-4940-9372-B7719E3F55F1}"/>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xmlns="" id="{2807A760-EC1A-49F0-BF94-106C8F4B0B6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xmlns="" id="{DAA3E3D9-773E-47E2-B16B-C074BAE621AB}"/>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3390483995"/>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2569062"/>
            <a:ext cx="112776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3861414"/>
            <a:ext cx="112776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5153766"/>
            <a:ext cx="112776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xmlns="" id="{E88982CC-5D43-4F05-9850-0CEBE133CCC2}"/>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xmlns="" id="{8216318C-739F-40F0-A6E5-C523B853AA72}"/>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xmlns="" id="{33AF9386-67CD-45F8-9FD8-2F6D4054B8D0}"/>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254127320"/>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2125273"/>
            <a:ext cx="112776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973836"/>
            <a:ext cx="112776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822399"/>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670962"/>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5519526"/>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xmlns="" id="{E3F1F188-B47B-4A54-A95D-9C9B6F4C060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xmlns="" id="{99A2F00A-9D65-460A-BE8F-ED5EC4B8B3F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xmlns="" id="{302A81B8-33E5-4015-8DCC-2BC543D74805}"/>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1819767903"/>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99086"/>
            <a:ext cx="112776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721462"/>
            <a:ext cx="112776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443838"/>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166214"/>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888590"/>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610966"/>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xmlns="" id="{194413E1-24F9-4B3E-92BB-B924348B686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xmlns="" id="{F5C7E8B8-9FD9-4A42-A3A3-D6FEC84AC15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xmlns="" id="{0E3DF607-DE1F-41E1-A6E2-214E629A539D}"/>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865972370"/>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08952"/>
            <a:ext cx="112776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541194"/>
            <a:ext cx="112776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17343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3805678"/>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437920"/>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070162"/>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xmlns="" id="{FCBD3762-5ECC-4CC7-8369-83E4CE556B11}"/>
              </a:ext>
            </a:extLst>
          </p:cNvPr>
          <p:cNvSpPr>
            <a:spLocks noGrp="1"/>
          </p:cNvSpPr>
          <p:nvPr>
            <p:ph sz="quarter" idx="37" hasCustomPrompt="1"/>
          </p:nvPr>
        </p:nvSpPr>
        <p:spPr>
          <a:xfrm>
            <a:off x="457200" y="570240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xmlns="" id="{288556A8-5617-425C-8FB4-D3F09F5556D7}"/>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xmlns="" id="{88D90C7C-A465-44DC-8D6E-B4C5B19BA33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xmlns="" id="{4AD6EDDA-7564-4343-AC70-8A7C82F623A6}"/>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281512099"/>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6248400" y="1276710"/>
            <a:ext cx="54864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2125273"/>
            <a:ext cx="54864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6248400" y="2125273"/>
            <a:ext cx="54864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973836"/>
            <a:ext cx="54864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6248400" y="297383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62484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62484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62484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xmlns="" id="{921D1CBB-29B1-4AF0-85AC-05CEEB2E53B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xmlns="" id="{7266FB79-AEAE-4524-B1F5-620958A3E0C9}"/>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xmlns="" id="{0756988A-F8DB-4476-8924-C443088A44BB}"/>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117571867"/>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6248400" y="1276710"/>
            <a:ext cx="54864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99086"/>
            <a:ext cx="54864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6248400" y="1999086"/>
            <a:ext cx="54864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721462"/>
            <a:ext cx="54864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6248400" y="2721462"/>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62484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62484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62484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xmlns="" id="{192EF1EA-3FAF-446A-9BB8-CB9BA1F88BE6}"/>
              </a:ext>
            </a:extLst>
          </p:cNvPr>
          <p:cNvSpPr>
            <a:spLocks noGrp="1"/>
          </p:cNvSpPr>
          <p:nvPr>
            <p:ph sz="quarter" idx="36" hasCustomPrompt="1"/>
          </p:nvPr>
        </p:nvSpPr>
        <p:spPr>
          <a:xfrm>
            <a:off x="62484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xmlns="" id="{6CD893F2-2DB8-451D-8639-8F5F2762114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xmlns="" id="{D809C3BA-82B9-44E0-9F6C-858C8328AAFC}"/>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xmlns="" id="{33936310-BAD7-481C-9216-5D6C7F43A176}"/>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9119664"/>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6248400" y="1276710"/>
            <a:ext cx="54864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08952"/>
            <a:ext cx="54864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6248400" y="1908952"/>
            <a:ext cx="54864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541194"/>
            <a:ext cx="54864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6248400" y="2541194"/>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62484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62484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62484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xmlns="" id="{192EF1EA-3FAF-446A-9BB8-CB9BA1F88BE6}"/>
              </a:ext>
            </a:extLst>
          </p:cNvPr>
          <p:cNvSpPr>
            <a:spLocks noGrp="1"/>
          </p:cNvSpPr>
          <p:nvPr>
            <p:ph sz="quarter" idx="36" hasCustomPrompt="1"/>
          </p:nvPr>
        </p:nvSpPr>
        <p:spPr>
          <a:xfrm>
            <a:off x="62484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xmlns="" id="{FCBD3762-5ECC-4CC7-8369-83E4CE556B11}"/>
              </a:ext>
            </a:extLst>
          </p:cNvPr>
          <p:cNvSpPr>
            <a:spLocks noGrp="1"/>
          </p:cNvSpPr>
          <p:nvPr>
            <p:ph sz="quarter" idx="37" hasCustomPrompt="1"/>
          </p:nvPr>
        </p:nvSpPr>
        <p:spPr>
          <a:xfrm>
            <a:off x="4572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xmlns="" id="{F2AE9C6B-E354-43E0-A168-8EB6483C4DB6}"/>
              </a:ext>
            </a:extLst>
          </p:cNvPr>
          <p:cNvSpPr>
            <a:spLocks noGrp="1"/>
          </p:cNvSpPr>
          <p:nvPr>
            <p:ph sz="quarter" idx="38" hasCustomPrompt="1"/>
          </p:nvPr>
        </p:nvSpPr>
        <p:spPr>
          <a:xfrm>
            <a:off x="62484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xmlns="" id="{E6DEE64F-1259-41DA-8155-BBFE3C02BB4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xmlns="" id="{10C461D8-1BE0-480F-AA26-691586C667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xmlns="" id="{F6AD0209-B0AA-4B76-A44B-45BCDF045890}"/>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2358024186"/>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xmlns=""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xmlns=""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xmlns="" id="{359E2559-6DDB-4590-804E-FD84D7E50952}"/>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747284491"/>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xmlns=""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90391B14-3F86-4388-B43F-6C270A673CA4}"/>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976129378"/>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 xmlns:a16="http://schemas.microsoft.com/office/drawing/2014/main"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 xmlns:a16="http://schemas.microsoft.com/office/drawing/2014/main"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 xmlns:a16="http://schemas.microsoft.com/office/drawing/2014/main" id="{359E2559-6DDB-4590-804E-FD84D7E50952}"/>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747284491"/>
      </p:ext>
    </p:extLst>
  </p:cSld>
  <p:clrMapOvr>
    <a:masterClrMapping/>
  </p:clrMapOvr>
  <p:extLst>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6248400" y="1276710"/>
            <a:ext cx="54864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xmlns="" id="{38C03353-129A-498A-99BD-29531E469E6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xmlns="" id="{D8DA1E33-7359-4325-8347-1A00C53B390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CBB60AD9-A193-4A23-938A-7EB502133F92}"/>
              </a:ext>
            </a:extLst>
          </p:cNvPr>
          <p:cNvSpPr>
            <a:spLocks noGrp="1"/>
          </p:cNvSpPr>
          <p:nvPr>
            <p:ph type="body" sz="quarter" idx="41"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DD5AE94C-F435-408B-A12A-19FA625C7E9E}"/>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81896274"/>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7315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8077200" y="1276710"/>
            <a:ext cx="36576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xmlns="" id="{33E56411-4D74-4E59-988F-824D73D7ED5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C343391A-6F54-499B-8E7B-931C81724AD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F7F8C21D-990F-455D-8166-0216DFA075F7}"/>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3406277606"/>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4422246"/>
            <a:ext cx="73152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8077200" y="4422246"/>
            <a:ext cx="36576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xmlns="" id="{19B85432-114E-4940-9372-B7719E3F55F1}"/>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xmlns="" id="{2807A760-EC1A-49F0-BF94-106C8F4B0B6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xmlns="" id="{DAA3E3D9-773E-47E2-B16B-C074BAE621AB}"/>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3390483995"/>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2569062"/>
            <a:ext cx="112776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3861414"/>
            <a:ext cx="112776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5153766"/>
            <a:ext cx="112776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xmlns="" id="{E88982CC-5D43-4F05-9850-0CEBE133CCC2}"/>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xmlns="" id="{8216318C-739F-40F0-A6E5-C523B853AA72}"/>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xmlns="" id="{33AF9386-67CD-45F8-9FD8-2F6D4054B8D0}"/>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254127320"/>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2125273"/>
            <a:ext cx="112776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973836"/>
            <a:ext cx="112776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822399"/>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670962"/>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5519526"/>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xmlns="" id="{E3F1F188-B47B-4A54-A95D-9C9B6F4C060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xmlns="" id="{99A2F00A-9D65-460A-BE8F-ED5EC4B8B3F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xmlns="" id="{302A81B8-33E5-4015-8DCC-2BC543D74805}"/>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1819767903"/>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99086"/>
            <a:ext cx="112776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721462"/>
            <a:ext cx="112776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443838"/>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166214"/>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888590"/>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610966"/>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xmlns="" id="{194413E1-24F9-4B3E-92BB-B924348B686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xmlns="" id="{F5C7E8B8-9FD9-4A42-A3A3-D6FEC84AC15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xmlns="" id="{0E3DF607-DE1F-41E1-A6E2-214E629A539D}"/>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865972370"/>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08952"/>
            <a:ext cx="112776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541194"/>
            <a:ext cx="112776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17343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3805678"/>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437920"/>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070162"/>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xmlns="" id="{FCBD3762-5ECC-4CC7-8369-83E4CE556B11}"/>
              </a:ext>
            </a:extLst>
          </p:cNvPr>
          <p:cNvSpPr>
            <a:spLocks noGrp="1"/>
          </p:cNvSpPr>
          <p:nvPr>
            <p:ph sz="quarter" idx="37" hasCustomPrompt="1"/>
          </p:nvPr>
        </p:nvSpPr>
        <p:spPr>
          <a:xfrm>
            <a:off x="457200" y="570240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xmlns="" id="{288556A8-5617-425C-8FB4-D3F09F5556D7}"/>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xmlns="" id="{88D90C7C-A465-44DC-8D6E-B4C5B19BA33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xmlns="" id="{4AD6EDDA-7564-4343-AC70-8A7C82F623A6}"/>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281512099"/>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6248400" y="1276710"/>
            <a:ext cx="54864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2125273"/>
            <a:ext cx="54864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6248400" y="2125273"/>
            <a:ext cx="54864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973836"/>
            <a:ext cx="54864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6248400" y="297383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62484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62484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62484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xmlns="" id="{921D1CBB-29B1-4AF0-85AC-05CEEB2E53B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xmlns="" id="{7266FB79-AEAE-4524-B1F5-620958A3E0C9}"/>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xmlns="" id="{0756988A-F8DB-4476-8924-C443088A44BB}"/>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117571867"/>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6248400" y="1276710"/>
            <a:ext cx="54864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99086"/>
            <a:ext cx="54864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6248400" y="1999086"/>
            <a:ext cx="54864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721462"/>
            <a:ext cx="54864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6248400" y="2721462"/>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62484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62484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62484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xmlns="" id="{192EF1EA-3FAF-446A-9BB8-CB9BA1F88BE6}"/>
              </a:ext>
            </a:extLst>
          </p:cNvPr>
          <p:cNvSpPr>
            <a:spLocks noGrp="1"/>
          </p:cNvSpPr>
          <p:nvPr>
            <p:ph sz="quarter" idx="36" hasCustomPrompt="1"/>
          </p:nvPr>
        </p:nvSpPr>
        <p:spPr>
          <a:xfrm>
            <a:off x="62484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xmlns="" id="{6CD893F2-2DB8-451D-8639-8F5F2762114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xmlns="" id="{D809C3BA-82B9-44E0-9F6C-858C8328AAFC}"/>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xmlns="" id="{33936310-BAD7-481C-9216-5D6C7F43A176}"/>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9119664"/>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6248400" y="1276710"/>
            <a:ext cx="54864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08952"/>
            <a:ext cx="54864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6248400" y="1908952"/>
            <a:ext cx="54864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541194"/>
            <a:ext cx="54864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6248400" y="2541194"/>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62484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62484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62484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xmlns="" id="{192EF1EA-3FAF-446A-9BB8-CB9BA1F88BE6}"/>
              </a:ext>
            </a:extLst>
          </p:cNvPr>
          <p:cNvSpPr>
            <a:spLocks noGrp="1"/>
          </p:cNvSpPr>
          <p:nvPr>
            <p:ph sz="quarter" idx="36" hasCustomPrompt="1"/>
          </p:nvPr>
        </p:nvSpPr>
        <p:spPr>
          <a:xfrm>
            <a:off x="62484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xmlns="" id="{FCBD3762-5ECC-4CC7-8369-83E4CE556B11}"/>
              </a:ext>
            </a:extLst>
          </p:cNvPr>
          <p:cNvSpPr>
            <a:spLocks noGrp="1"/>
          </p:cNvSpPr>
          <p:nvPr>
            <p:ph sz="quarter" idx="37" hasCustomPrompt="1"/>
          </p:nvPr>
        </p:nvSpPr>
        <p:spPr>
          <a:xfrm>
            <a:off x="4572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xmlns="" id="{F2AE9C6B-E354-43E0-A168-8EB6483C4DB6}"/>
              </a:ext>
            </a:extLst>
          </p:cNvPr>
          <p:cNvSpPr>
            <a:spLocks noGrp="1"/>
          </p:cNvSpPr>
          <p:nvPr>
            <p:ph sz="quarter" idx="38" hasCustomPrompt="1"/>
          </p:nvPr>
        </p:nvSpPr>
        <p:spPr>
          <a:xfrm>
            <a:off x="62484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xmlns="" id="{E6DEE64F-1259-41DA-8155-BBFE3C02BB4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xmlns="" id="{10C461D8-1BE0-480F-AA26-691586C667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xmlns="" id="{F6AD0209-B0AA-4B76-A44B-45BCDF045890}"/>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2358024186"/>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j-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84"/>
            <a:ext cx="2743200" cy="365125"/>
          </a:xfrm>
        </p:spPr>
        <p:txBody>
          <a:bodyPr/>
          <a:lstStyle/>
          <a:p>
            <a:fld id="{D423F883-B935-4068-B7D1-FE377F4EBED5}" type="datetime1">
              <a:rPr lang="en-US" smtClean="0"/>
              <a:pPr/>
              <a:t>8/22/2024</a:t>
            </a:fld>
            <a:endParaRPr lang="en-US"/>
          </a:p>
        </p:txBody>
      </p:sp>
      <p:sp>
        <p:nvSpPr>
          <p:cNvPr id="5" name="Footer Placeholder 4"/>
          <p:cNvSpPr>
            <a:spLocks noGrp="1"/>
          </p:cNvSpPr>
          <p:nvPr>
            <p:ph type="ftr" sz="quarter" idx="11"/>
          </p:nvPr>
        </p:nvSpPr>
        <p:spPr>
          <a:xfrm>
            <a:off x="4038600" y="6356384"/>
            <a:ext cx="4114800" cy="365125"/>
          </a:xfrm>
        </p:spPr>
        <p:txBody>
          <a:bodyPr/>
          <a:lstStyle/>
          <a:p>
            <a:endParaRPr lang="en-US"/>
          </a:p>
        </p:txBody>
      </p:sp>
      <p:sp>
        <p:nvSpPr>
          <p:cNvPr id="6" name="Slide Number Placeholder 5"/>
          <p:cNvSpPr>
            <a:spLocks noGrp="1"/>
          </p:cNvSpPr>
          <p:nvPr>
            <p:ph type="sldNum" sz="quarter" idx="12"/>
          </p:nvPr>
        </p:nvSpPr>
        <p:spPr/>
        <p:txBody>
          <a:bodyPr/>
          <a:lstStyle/>
          <a:p>
            <a:r>
              <a:rPr lang="en-US" dirty="0"/>
              <a:t>Introduction: 1-</a:t>
            </a:r>
            <a:fld id="{C4204591-24BD-A542-B9D5-F8D8A88D2FEE}"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xmlns=""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xmlns=""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xmlns="" id="{359E2559-6DDB-4590-804E-FD84D7E50952}"/>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747284491"/>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lvl1pPr>
              <a:defRPr u="none" strike="noStrike" kern="1200" cap="none" spc="0" normalizeH="0">
                <a:solidFill>
                  <a:schemeClr val="tx1">
                    <a:lumMod val="75000"/>
                    <a:lumOff val="25000"/>
                  </a:schemeClr>
                </a:solidFill>
                <a:uFillTx/>
                <a:latin typeface="+mj-lt"/>
                <a:cs typeface="+mj-lt"/>
              </a:defRPr>
            </a:lvl1pPr>
          </a:lstStyle>
          <a:p>
            <a:r>
              <a:rPr lang="en-US"/>
              <a:t>Click to edit Master title style</a:t>
            </a:r>
            <a:endParaRPr lang="en-US" dirty="0"/>
          </a:p>
        </p:txBody>
      </p:sp>
      <p:sp>
        <p:nvSpPr>
          <p:cNvPr id="3" name="Content Placeholder 2"/>
          <p:cNvSpPr>
            <a:spLocks noGrp="1"/>
          </p:cNvSpPr>
          <p:nvPr>
            <p:ph idx="1"/>
          </p:nvPr>
        </p:nvSpPr>
        <p:spPr>
          <a:xfrm>
            <a:off x="581215" y="2340864"/>
            <a:ext cx="11029615" cy="3634486"/>
          </a:xfrm>
        </p:spPr>
        <p:txBody>
          <a:bodyPr/>
          <a:lstStyle>
            <a:lvl1pPr>
              <a:buFont typeface="Wingdings" panose="05000000000000000000" charset="0"/>
              <a:buChar char="Ø"/>
              <a:defRPr sz="2400">
                <a:latin typeface="Georgia" panose="02040502050405020303" charset="0"/>
                <a:cs typeface="Georgia" panose="02040502050405020303" charset="0"/>
              </a:defRPr>
            </a:lvl1pPr>
            <a:lvl2pPr>
              <a:defRPr sz="2000">
                <a:latin typeface="Georgia" panose="02040502050405020303" charset="0"/>
                <a:cs typeface="Georgia" panose="02040502050405020303" charset="0"/>
              </a:defRPr>
            </a:lvl2pPr>
            <a:lvl3pPr>
              <a:buFont typeface="Arial" panose="020B0604020202020204" pitchFamily="34" charset="0"/>
              <a:buChar char="•"/>
              <a:defRPr sz="1800">
                <a:latin typeface="Georgia" panose="02040502050405020303" charset="0"/>
                <a:cs typeface="Georgia" panose="02040502050405020303" charset="0"/>
              </a:defRPr>
            </a:lvl3pPr>
            <a:lvl4pPr>
              <a:buFont typeface="Arial" panose="020B0604020202020204" pitchFamily="34" charset="0"/>
              <a:buChar char="•"/>
              <a:defRPr sz="1600">
                <a:latin typeface="Georgia" panose="02040502050405020303" charset="0"/>
                <a:cs typeface="Georgia" panose="02040502050405020303" charset="0"/>
              </a:defRPr>
            </a:lvl4pPr>
            <a:lvl5pPr marL="1653540" indent="-285750">
              <a:buFont typeface="Arial" panose="020B0604020202020204" pitchFamily="34" charset="0"/>
              <a:buChar char="•"/>
              <a:defRPr sz="1400">
                <a:latin typeface="Georgia" panose="02040502050405020303" charset="0"/>
                <a:cs typeface="Georgia" panose="02040502050405020303"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09B68DF-D6E5-4506-94F1-C4507F570441}" type="datetime1">
              <a:rPr lang="en-US" smtClean="0"/>
              <a:pPr/>
              <a:t>8/22/2024</a:t>
            </a:fld>
            <a:endParaRPr lang="en-US" dirty="0"/>
          </a:p>
        </p:txBody>
      </p:sp>
      <p:sp>
        <p:nvSpPr>
          <p:cNvPr id="9" name="Footer Placeholder 8"/>
          <p:cNvSpPr>
            <a:spLocks noGrp="1"/>
          </p:cNvSpPr>
          <p:nvPr>
            <p:ph type="ftr" sz="quarter" idx="11"/>
          </p:nvPr>
        </p:nvSpPr>
        <p:spPr/>
        <p:txBody>
          <a:bodyPr/>
          <a:lstStyle>
            <a:lvl1pPr>
              <a:defRPr sz="1000">
                <a:latin typeface="Georgia" panose="02040502050405020303" charset="0"/>
                <a:cs typeface="Georgia" panose="02040502050405020303" charset="0"/>
              </a:defRPr>
            </a:lvl1pPr>
          </a:lstStyle>
          <a:p>
            <a:endParaRPr lang="en-US" dirty="0"/>
          </a:p>
        </p:txBody>
      </p:sp>
      <p:sp>
        <p:nvSpPr>
          <p:cNvPr id="10" name="Slide Number Placeholder 9"/>
          <p:cNvSpPr>
            <a:spLocks noGrp="1"/>
          </p:cNvSpPr>
          <p:nvPr>
            <p:ph type="sldNum" sz="quarter" idx="12"/>
          </p:nvPr>
        </p:nvSpPr>
        <p:spPr/>
        <p:txBody>
          <a:bodyPr/>
          <a:lstStyle>
            <a:lvl1pPr>
              <a:defRPr sz="1000">
                <a:latin typeface="Georgia" panose="02040502050405020303" charset="0"/>
                <a:cs typeface="Georgia" panose="02040502050405020303" charset="0"/>
              </a:defRPr>
            </a:lvl1pPr>
          </a:lstStyle>
          <a:p>
            <a:fld id="{3A98EE3D-8CD1-4C3F-BD1C-C98C9596463C}"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xmlns=""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90391B14-3F86-4388-B43F-6C270A673CA4}"/>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976129378"/>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p:txBody>
          <a:bodyPr/>
          <a:lstStyle/>
          <a:p>
            <a:r>
              <a:rPr lang="en-US" dirty="0"/>
              <a:t>Click to edit Master title style</a:t>
            </a:r>
          </a:p>
        </p:txBody>
      </p:sp>
      <p:sp>
        <p:nvSpPr>
          <p:cNvPr id="10"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84"/>
            <a:ext cx="2743200" cy="365125"/>
          </a:xfrm>
        </p:spPr>
        <p:txBody>
          <a:bodyPr/>
          <a:lstStyle/>
          <a:p>
            <a:fld id="{89C3D824-E3C9-41B8-9D8E-EE379DE41D5E}" type="datetime1">
              <a:rPr lang="en-US" smtClean="0"/>
              <a:pPr/>
              <a:t>8/22/2024</a:t>
            </a:fld>
            <a:endParaRPr lang="en-US"/>
          </a:p>
        </p:txBody>
      </p:sp>
      <p:sp>
        <p:nvSpPr>
          <p:cNvPr id="5" name="Footer Placeholder 4"/>
          <p:cNvSpPr>
            <a:spLocks noGrp="1"/>
          </p:cNvSpPr>
          <p:nvPr>
            <p:ph type="ftr" sz="quarter" idx="11"/>
          </p:nvPr>
        </p:nvSpPr>
        <p:spPr>
          <a:xfrm>
            <a:off x="4038600" y="6356384"/>
            <a:ext cx="4114800" cy="365125"/>
          </a:xfrm>
        </p:spPr>
        <p:txBody>
          <a:bodyPr/>
          <a:lstStyle/>
          <a:p>
            <a:endParaRPr lang="en-US"/>
          </a:p>
        </p:txBody>
      </p:sp>
      <p:sp>
        <p:nvSpPr>
          <p:cNvPr id="6" name="Slide Number Placeholder 5"/>
          <p:cNvSpPr>
            <a:spLocks noGrp="1"/>
          </p:cNvSpPr>
          <p:nvPr>
            <p:ph type="sldNum" sz="quarter" idx="12"/>
          </p:nvPr>
        </p:nvSpPr>
        <p:spPr/>
        <p:txBody>
          <a:bodyPr/>
          <a:lstStyle/>
          <a:p>
            <a:r>
              <a:rPr lang="en-US"/>
              <a:t>Application Layer: 2-</a:t>
            </a:r>
            <a:fld id="{C4204591-24BD-A542-B9D5-F8D8A88D2FEE}"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738664"/>
          </a:xfrm>
          <a:prstGeom prst="rect">
            <a:avLst/>
          </a:prstGeom>
        </p:spPr>
        <p:txBody>
          <a:bodyPr wrap="square" lIns="0" tIns="0" rIns="0" bIns="0">
            <a:spAutoFit/>
          </a:bodyPr>
          <a:lstStyle>
            <a:lvl1pPr>
              <a:defRPr sz="4800" b="0" i="0">
                <a:solidFill>
                  <a:srgbClr val="404040"/>
                </a:solidFill>
                <a:latin typeface="Calibri Light"/>
                <a:cs typeface="Calibri Light"/>
              </a:defRPr>
            </a:lvl1pPr>
          </a:lstStyle>
          <a:p>
            <a:endParaRPr/>
          </a:p>
        </p:txBody>
      </p:sp>
      <p:sp>
        <p:nvSpPr>
          <p:cNvPr id="3" name="Holder 3"/>
          <p:cNvSpPr>
            <a:spLocks noGrp="1"/>
          </p:cNvSpPr>
          <p:nvPr>
            <p:ph type="subTitle" idx="4"/>
          </p:nvPr>
        </p:nvSpPr>
        <p:spPr>
          <a:xfrm>
            <a:off x="1828800" y="3840488"/>
            <a:ext cx="8534400" cy="307777"/>
          </a:xfrm>
          <a:prstGeom prst="rect">
            <a:avLst/>
          </a:prstGeom>
        </p:spPr>
        <p:txBody>
          <a:bodyPr wrap="square" lIns="0" tIns="0" rIns="0" bIns="0">
            <a:spAutoFit/>
          </a:bodyPr>
          <a:lstStyle>
            <a:lvl1pPr>
              <a:defRPr sz="2000" b="0" i="0">
                <a:solidFill>
                  <a:srgbClr val="40404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FD85EAD-AD1E-4446-9CE2-BCAC3AA10FC2}" type="datetime1">
              <a:rPr lang="en-US" smtClean="0"/>
              <a:pPr/>
              <a:t>8/22/2024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404040"/>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000" b="0" i="0">
                <a:solidFill>
                  <a:srgbClr val="40404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3AD0B41-8406-4D6E-8484-9D8A2628B08A}" type="datetime1">
              <a:rPr lang="en-US" smtClean="0"/>
              <a:pPr/>
              <a:t>8/22/2024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404040"/>
                </a:solidFill>
                <a:latin typeface="Calibri Light"/>
                <a:cs typeface="Calibri Light"/>
              </a:defRPr>
            </a:lvl1pPr>
          </a:lstStyle>
          <a:p>
            <a:endParaRPr/>
          </a:p>
        </p:txBody>
      </p:sp>
      <p:sp>
        <p:nvSpPr>
          <p:cNvPr id="3" name="Holder 3"/>
          <p:cNvSpPr>
            <a:spLocks noGrp="1"/>
          </p:cNvSpPr>
          <p:nvPr>
            <p:ph sz="half" idx="2"/>
          </p:nvPr>
        </p:nvSpPr>
        <p:spPr>
          <a:xfrm>
            <a:off x="1084598" y="1790826"/>
            <a:ext cx="5121911" cy="261610"/>
          </a:xfrm>
          <a:prstGeom prst="rect">
            <a:avLst/>
          </a:prstGeom>
        </p:spPr>
        <p:txBody>
          <a:bodyPr wrap="square" lIns="0" tIns="0" rIns="0" bIns="0">
            <a:spAutoFit/>
          </a:bodyPr>
          <a:lstStyle>
            <a:lvl1pPr>
              <a:defRPr sz="1700" b="1" i="0">
                <a:solidFill>
                  <a:srgbClr val="374151"/>
                </a:solidFill>
                <a:latin typeface="Calibri"/>
                <a:cs typeface="Calibri"/>
              </a:defRPr>
            </a:lvl1pPr>
          </a:lstStyle>
          <a:p>
            <a:endParaRPr/>
          </a:p>
        </p:txBody>
      </p:sp>
      <p:sp>
        <p:nvSpPr>
          <p:cNvPr id="4" name="Holder 4"/>
          <p:cNvSpPr>
            <a:spLocks noGrp="1"/>
          </p:cNvSpPr>
          <p:nvPr>
            <p:ph sz="half" idx="3"/>
          </p:nvPr>
        </p:nvSpPr>
        <p:spPr>
          <a:xfrm>
            <a:off x="6278880" y="1577340"/>
            <a:ext cx="530352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7F850AD-7457-48A2-91F1-0AAD5E6E0426}" type="datetime1">
              <a:rPr lang="en-US" smtClean="0"/>
              <a:pPr/>
              <a:t>8/22/2024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BC572C"/>
          </a:solidFill>
        </p:spPr>
        <p:txBody>
          <a:bodyPr wrap="square" lIns="0" tIns="0" rIns="0" bIns="0" rtlCol="0"/>
          <a:lstStyle/>
          <a:p>
            <a:endParaRPr/>
          </a:p>
        </p:txBody>
      </p:sp>
      <p:sp>
        <p:nvSpPr>
          <p:cNvPr id="17" name="bg object 17"/>
          <p:cNvSpPr/>
          <p:nvPr/>
        </p:nvSpPr>
        <p:spPr>
          <a:xfrm>
            <a:off x="3" y="6333772"/>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800" b="0" i="0">
                <a:solidFill>
                  <a:srgbClr val="404040"/>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99D1D21-7A19-4D15-BE89-BAE450D4D941}" type="datetime1">
              <a:rPr lang="en-US" smtClean="0"/>
              <a:pPr/>
              <a:t>8/22/2024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9" y="5142008"/>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215" y="2393958"/>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215"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84EAC9D-C936-4E29-80DC-9D5115807A98}" type="datetime1">
              <a:rPr lang="en-US" smtClean="0"/>
              <a:pPr/>
              <a:t>8/22/2024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BC572C"/>
          </a:solidFill>
        </p:spPr>
        <p:txBody>
          <a:bodyPr wrap="square" lIns="0" tIns="0" rIns="0" bIns="0" rtlCol="0"/>
          <a:lstStyle/>
          <a:p>
            <a:endParaRPr/>
          </a:p>
        </p:txBody>
      </p:sp>
      <p:sp>
        <p:nvSpPr>
          <p:cNvPr id="17" name="bg object 17"/>
          <p:cNvSpPr/>
          <p:nvPr/>
        </p:nvSpPr>
        <p:spPr>
          <a:xfrm>
            <a:off x="3" y="6333772"/>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6B3ABFF-8A14-4F8D-9474-85A83D134E8C}" type="datetime1">
              <a:rPr lang="en-US" smtClean="0"/>
              <a:pPr/>
              <a:t>8/22/2024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xmlns=""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xmlns=""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xmlns="" id="{359E2559-6DDB-4590-804E-FD84D7E50952}"/>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747284491"/>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xmlns=""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90391B14-3F86-4388-B43F-6C270A673CA4}"/>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976129378"/>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6248400" y="1276710"/>
            <a:ext cx="54864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xmlns="" id="{38C03353-129A-498A-99BD-29531E469E6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xmlns="" id="{D8DA1E33-7359-4325-8347-1A00C53B390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CBB60AD9-A193-4A23-938A-7EB502133F92}"/>
              </a:ext>
            </a:extLst>
          </p:cNvPr>
          <p:cNvSpPr>
            <a:spLocks noGrp="1"/>
          </p:cNvSpPr>
          <p:nvPr>
            <p:ph type="body" sz="quarter" idx="41"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DD5AE94C-F435-408B-A12A-19FA625C7E9E}"/>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81896274"/>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7315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8077200" y="1276710"/>
            <a:ext cx="36576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xmlns="" id="{33E56411-4D74-4E59-988F-824D73D7ED5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C343391A-6F54-499B-8E7B-931C81724AD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F7F8C21D-990F-455D-8166-0216DFA075F7}"/>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3406277606"/>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4422246"/>
            <a:ext cx="73152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8077200" y="4422246"/>
            <a:ext cx="36576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xmlns="" id="{19B85432-114E-4940-9372-B7719E3F55F1}"/>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xmlns="" id="{2807A760-EC1A-49F0-BF94-106C8F4B0B6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xmlns="" id="{DAA3E3D9-773E-47E2-B16B-C074BAE621A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3390483995"/>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2569062"/>
            <a:ext cx="112776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3861414"/>
            <a:ext cx="112776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5153766"/>
            <a:ext cx="112776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xmlns="" id="{E88982CC-5D43-4F05-9850-0CEBE133CCC2}"/>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xmlns="" id="{8216318C-739F-40F0-A6E5-C523B853AA72}"/>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xmlns="" id="{33AF9386-67CD-45F8-9FD8-2F6D4054B8D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254127320"/>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2125273"/>
            <a:ext cx="112776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973836"/>
            <a:ext cx="112776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822399"/>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670962"/>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5519526"/>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xmlns="" id="{E3F1F188-B47B-4A54-A95D-9C9B6F4C060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xmlns="" id="{99A2F00A-9D65-460A-BE8F-ED5EC4B8B3F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xmlns="" id="{302A81B8-33E5-4015-8DCC-2BC543D74805}"/>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1819767903"/>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99086"/>
            <a:ext cx="112776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721462"/>
            <a:ext cx="112776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443838"/>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166214"/>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888590"/>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610966"/>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xmlns="" id="{194413E1-24F9-4B3E-92BB-B924348B686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xmlns="" id="{F5C7E8B8-9FD9-4A42-A3A3-D6FEC84AC15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xmlns="" id="{0E3DF607-DE1F-41E1-A6E2-214E629A539D}"/>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865972370"/>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112776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08952"/>
            <a:ext cx="112776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541194"/>
            <a:ext cx="112776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17343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3805678"/>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437920"/>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070162"/>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xmlns="" id="{FCBD3762-5ECC-4CC7-8369-83E4CE556B11}"/>
              </a:ext>
            </a:extLst>
          </p:cNvPr>
          <p:cNvSpPr>
            <a:spLocks noGrp="1"/>
          </p:cNvSpPr>
          <p:nvPr>
            <p:ph sz="quarter" idx="37" hasCustomPrompt="1"/>
          </p:nvPr>
        </p:nvSpPr>
        <p:spPr>
          <a:xfrm>
            <a:off x="457200" y="570240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xmlns="" id="{288556A8-5617-425C-8FB4-D3F09F5556D7}"/>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xmlns="" id="{88D90C7C-A465-44DC-8D6E-B4C5B19BA33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xmlns="" id="{4AD6EDDA-7564-4343-AC70-8A7C82F623A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281512099"/>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215" y="2228004"/>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62" y="2228004"/>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93EF02-5850-4AAC-B1F7-7EDDD91C5896}" type="datetime1">
              <a:rPr lang="en-US" smtClean="0"/>
              <a:pPr/>
              <a:t>8/22/2024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6248400" y="1276710"/>
            <a:ext cx="54864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2125273"/>
            <a:ext cx="54864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6248400" y="2125273"/>
            <a:ext cx="54864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973836"/>
            <a:ext cx="54864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6248400" y="297383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62484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62484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62484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xmlns="" id="{921D1CBB-29B1-4AF0-85AC-05CEEB2E53B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xmlns="" id="{7266FB79-AEAE-4524-B1F5-620958A3E0C9}"/>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xmlns="" id="{0756988A-F8DB-4476-8924-C443088A44B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117571867"/>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6248400" y="1276710"/>
            <a:ext cx="54864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99086"/>
            <a:ext cx="54864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6248400" y="1999086"/>
            <a:ext cx="54864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721462"/>
            <a:ext cx="54864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6248400" y="2721462"/>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62484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62484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62484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xmlns="" id="{192EF1EA-3FAF-446A-9BB8-CB9BA1F88BE6}"/>
              </a:ext>
            </a:extLst>
          </p:cNvPr>
          <p:cNvSpPr>
            <a:spLocks noGrp="1"/>
          </p:cNvSpPr>
          <p:nvPr>
            <p:ph sz="quarter" idx="36" hasCustomPrompt="1"/>
          </p:nvPr>
        </p:nvSpPr>
        <p:spPr>
          <a:xfrm>
            <a:off x="62484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xmlns="" id="{6CD893F2-2DB8-451D-8639-8F5F2762114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xmlns="" id="{D809C3BA-82B9-44E0-9F6C-858C8328AAFC}"/>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xmlns="" id="{33936310-BAD7-481C-9216-5D6C7F43A17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9119664"/>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457200" y="1276710"/>
            <a:ext cx="54864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6248400" y="1276710"/>
            <a:ext cx="54864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57200" y="1908952"/>
            <a:ext cx="54864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6248400" y="1908952"/>
            <a:ext cx="54864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457200" y="2541194"/>
            <a:ext cx="54864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6248400" y="2541194"/>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4572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62484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4572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62484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4572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62484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4572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xmlns="" id="{192EF1EA-3FAF-446A-9BB8-CB9BA1F88BE6}"/>
              </a:ext>
            </a:extLst>
          </p:cNvPr>
          <p:cNvSpPr>
            <a:spLocks noGrp="1"/>
          </p:cNvSpPr>
          <p:nvPr>
            <p:ph sz="quarter" idx="36" hasCustomPrompt="1"/>
          </p:nvPr>
        </p:nvSpPr>
        <p:spPr>
          <a:xfrm>
            <a:off x="62484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xmlns="" id="{FCBD3762-5ECC-4CC7-8369-83E4CE556B11}"/>
              </a:ext>
            </a:extLst>
          </p:cNvPr>
          <p:cNvSpPr>
            <a:spLocks noGrp="1"/>
          </p:cNvSpPr>
          <p:nvPr>
            <p:ph sz="quarter" idx="37" hasCustomPrompt="1"/>
          </p:nvPr>
        </p:nvSpPr>
        <p:spPr>
          <a:xfrm>
            <a:off x="4572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xmlns="" id="{F2AE9C6B-E354-43E0-A168-8EB6483C4DB6}"/>
              </a:ext>
            </a:extLst>
          </p:cNvPr>
          <p:cNvSpPr>
            <a:spLocks noGrp="1"/>
          </p:cNvSpPr>
          <p:nvPr>
            <p:ph sz="quarter" idx="38" hasCustomPrompt="1"/>
          </p:nvPr>
        </p:nvSpPr>
        <p:spPr>
          <a:xfrm>
            <a:off x="62484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xmlns="" id="{E6DEE64F-1259-41DA-8155-BBFE3C02BB4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xmlns="" id="{10C461D8-1BE0-480F-AA26-691586C667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xmlns="" id="{F6AD0209-B0AA-4B76-A44B-45BCDF04589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2358024186"/>
      </p:ext>
    </p:extLst>
  </p:cSld>
  <p:clrMapOvr>
    <a:masterClrMapping/>
  </p:clrMapOvr>
  <p:extLst mod="1">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 xmlns:a16="http://schemas.microsoft.com/office/drawing/2014/main"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 xmlns:a16="http://schemas.microsoft.com/office/drawing/2014/main"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 xmlns:a16="http://schemas.microsoft.com/office/drawing/2014/main" id="{359E2559-6DDB-4590-804E-FD84D7E50952}"/>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747284491"/>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90391B14-3F86-4388-B43F-6C270A673CA4}"/>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976129378"/>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6248400" y="1276710"/>
            <a:ext cx="54864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 xmlns:a16="http://schemas.microsoft.com/office/drawing/2014/main" id="{38C03353-129A-498A-99BD-29531E469E6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 xmlns:a16="http://schemas.microsoft.com/office/drawing/2014/main" id="{D8DA1E33-7359-4325-8347-1A00C53B390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BB60AD9-A193-4A23-938A-7EB502133F92}"/>
              </a:ext>
            </a:extLst>
          </p:cNvPr>
          <p:cNvSpPr>
            <a:spLocks noGrp="1"/>
          </p:cNvSpPr>
          <p:nvPr>
            <p:ph type="body" sz="quarter" idx="41"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DD5AE94C-F435-408B-A12A-19FA625C7E9E}"/>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189627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7315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8077200" y="1276710"/>
            <a:ext cx="36576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33E56411-4D74-4E59-988F-824D73D7ED5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343391A-6F54-499B-8E7B-931C81724AD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F7F8C21D-990F-455D-8166-0216DFA075F7}"/>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40627760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4422246"/>
            <a:ext cx="73152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8077200" y="4422246"/>
            <a:ext cx="36576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19B85432-114E-4940-9372-B7719E3F55F1}"/>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 xmlns:a16="http://schemas.microsoft.com/office/drawing/2014/main" id="{2807A760-EC1A-49F0-BF94-106C8F4B0B6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 xmlns:a16="http://schemas.microsoft.com/office/drawing/2014/main" id="{DAA3E3D9-773E-47E2-B16B-C074BAE621A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390483995"/>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569062"/>
            <a:ext cx="112776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3861414"/>
            <a:ext cx="112776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5153766"/>
            <a:ext cx="112776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E88982CC-5D43-4F05-9850-0CEBE133CCC2}"/>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 xmlns:a16="http://schemas.microsoft.com/office/drawing/2014/main" id="{8216318C-739F-40F0-A6E5-C523B853AA72}"/>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 xmlns:a16="http://schemas.microsoft.com/office/drawing/2014/main" id="{33AF9386-67CD-45F8-9FD8-2F6D4054B8D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5412732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112776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112776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 xmlns:a16="http://schemas.microsoft.com/office/drawing/2014/main" id="{E3F1F188-B47B-4A54-A95D-9C9B6F4C060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 xmlns:a16="http://schemas.microsoft.com/office/drawing/2014/main" id="{99A2F00A-9D65-460A-BE8F-ED5EC4B8B3F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 xmlns:a16="http://schemas.microsoft.com/office/drawing/2014/main" id="{302A81B8-33E5-4015-8DCC-2BC543D74805}"/>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819767903"/>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214"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215" y="2926086"/>
            <a:ext cx="519476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41" y="2250926"/>
            <a:ext cx="5194771"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p>
        </p:txBody>
      </p:sp>
      <p:sp>
        <p:nvSpPr>
          <p:cNvPr id="6" name="Content Placeholder 5"/>
          <p:cNvSpPr>
            <a:spLocks noGrp="1"/>
          </p:cNvSpPr>
          <p:nvPr>
            <p:ph sz="quarter" idx="4"/>
          </p:nvPr>
        </p:nvSpPr>
        <p:spPr>
          <a:xfrm>
            <a:off x="6416037" y="2926086"/>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961754-0FA3-4ACD-BFB8-C774912FCA0B}" type="datetime1">
              <a:rPr lang="en-US" smtClean="0"/>
              <a:pPr/>
              <a:t>8/22/2024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112776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112776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194413E1-24F9-4B3E-92BB-B924348B686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F5C7E8B8-9FD9-4A42-A3A3-D6FEC84AC15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0E3DF607-DE1F-41E1-A6E2-214E629A539D}"/>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6597237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112776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112776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288556A8-5617-425C-8FB4-D3F09F5556D7}"/>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88D90C7C-A465-44DC-8D6E-B4C5B19BA33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4AD6EDDA-7564-4343-AC70-8A7C82F623A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81512099"/>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54864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2125273"/>
            <a:ext cx="54864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54864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97383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 xmlns:a16="http://schemas.microsoft.com/office/drawing/2014/main" id="{921D1CBB-29B1-4AF0-85AC-05CEEB2E53B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 xmlns:a16="http://schemas.microsoft.com/office/drawing/2014/main" id="{7266FB79-AEAE-4524-B1F5-620958A3E0C9}"/>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 xmlns:a16="http://schemas.microsoft.com/office/drawing/2014/main" id="{0756988A-F8DB-4476-8924-C443088A44B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17571867"/>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54864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99086"/>
            <a:ext cx="54864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54864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721462"/>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 xmlns:a16="http://schemas.microsoft.com/office/drawing/2014/main" id="{6CD893F2-2DB8-451D-8639-8F5F2762114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 xmlns:a16="http://schemas.microsoft.com/office/drawing/2014/main" id="{D809C3BA-82B9-44E0-9F6C-858C8328AAFC}"/>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 xmlns:a16="http://schemas.microsoft.com/office/drawing/2014/main" id="{33936310-BAD7-481C-9216-5D6C7F43A17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911966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54864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08952"/>
            <a:ext cx="54864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54864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541194"/>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 xmlns:a16="http://schemas.microsoft.com/office/drawing/2014/main" id="{F2AE9C6B-E354-43E0-A168-8EB6483C4DB6}"/>
              </a:ext>
            </a:extLst>
          </p:cNvPr>
          <p:cNvSpPr>
            <a:spLocks noGrp="1"/>
          </p:cNvSpPr>
          <p:nvPr>
            <p:ph sz="quarter" idx="38" hasCustomPrompt="1"/>
          </p:nvPr>
        </p:nvSpPr>
        <p:spPr>
          <a:xfrm>
            <a:off x="62484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 xmlns:a16="http://schemas.microsoft.com/office/drawing/2014/main" id="{E6DEE64F-1259-41DA-8155-BBFE3C02BB4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 xmlns:a16="http://schemas.microsoft.com/office/drawing/2014/main" id="{10C461D8-1BE0-480F-AA26-691586C667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 xmlns:a16="http://schemas.microsoft.com/office/drawing/2014/main" id="{F6AD0209-B0AA-4B76-A44B-45BCDF04589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235802418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 xmlns:a16="http://schemas.microsoft.com/office/drawing/2014/main"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 xmlns:a16="http://schemas.microsoft.com/office/drawing/2014/main"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 xmlns:a16="http://schemas.microsoft.com/office/drawing/2014/main" id="{359E2559-6DDB-4590-804E-FD84D7E50952}"/>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747284491"/>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90391B14-3F86-4388-B43F-6C270A673CA4}"/>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976129378"/>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6248400" y="1276710"/>
            <a:ext cx="54864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 xmlns:a16="http://schemas.microsoft.com/office/drawing/2014/main" id="{38C03353-129A-498A-99BD-29531E469E6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 xmlns:a16="http://schemas.microsoft.com/office/drawing/2014/main" id="{D8DA1E33-7359-4325-8347-1A00C53B390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BB60AD9-A193-4A23-938A-7EB502133F92}"/>
              </a:ext>
            </a:extLst>
          </p:cNvPr>
          <p:cNvSpPr>
            <a:spLocks noGrp="1"/>
          </p:cNvSpPr>
          <p:nvPr>
            <p:ph type="body" sz="quarter" idx="41"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DD5AE94C-F435-408B-A12A-19FA625C7E9E}"/>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189627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7315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8077200" y="1276710"/>
            <a:ext cx="36576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33E56411-4D74-4E59-988F-824D73D7ED5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343391A-6F54-499B-8E7B-931C81724AD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F7F8C21D-990F-455D-8166-0216DFA075F7}"/>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40627760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4422246"/>
            <a:ext cx="73152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8077200" y="4422246"/>
            <a:ext cx="36576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19B85432-114E-4940-9372-B7719E3F55F1}"/>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 xmlns:a16="http://schemas.microsoft.com/office/drawing/2014/main" id="{2807A760-EC1A-49F0-BF94-106C8F4B0B6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 xmlns:a16="http://schemas.microsoft.com/office/drawing/2014/main" id="{DAA3E3D9-773E-47E2-B16B-C074BAE621A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390483995"/>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5"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65CF77-5B5C-49C5-99D1-D59D1F0E50E8}" type="datetime1">
              <a:rPr lang="en-US" smtClean="0"/>
              <a:pPr/>
              <a:t>8/22/2024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569062"/>
            <a:ext cx="112776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3861414"/>
            <a:ext cx="112776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5153766"/>
            <a:ext cx="112776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E88982CC-5D43-4F05-9850-0CEBE133CCC2}"/>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 xmlns:a16="http://schemas.microsoft.com/office/drawing/2014/main" id="{8216318C-739F-40F0-A6E5-C523B853AA72}"/>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 xmlns:a16="http://schemas.microsoft.com/office/drawing/2014/main" id="{33AF9386-67CD-45F8-9FD8-2F6D4054B8D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5412732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112776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112776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 xmlns:a16="http://schemas.microsoft.com/office/drawing/2014/main" id="{E3F1F188-B47B-4A54-A95D-9C9B6F4C060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 xmlns:a16="http://schemas.microsoft.com/office/drawing/2014/main" id="{99A2F00A-9D65-460A-BE8F-ED5EC4B8B3F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 xmlns:a16="http://schemas.microsoft.com/office/drawing/2014/main" id="{302A81B8-33E5-4015-8DCC-2BC543D74805}"/>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819767903"/>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112776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112776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194413E1-24F9-4B3E-92BB-B924348B686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F5C7E8B8-9FD9-4A42-A3A3-D6FEC84AC15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0E3DF607-DE1F-41E1-A6E2-214E629A539D}"/>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6597237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112776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112776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288556A8-5617-425C-8FB4-D3F09F5556D7}"/>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88D90C7C-A465-44DC-8D6E-B4C5B19BA33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4AD6EDDA-7564-4343-AC70-8A7C82F623A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81512099"/>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54864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2125273"/>
            <a:ext cx="54864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54864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97383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 xmlns:a16="http://schemas.microsoft.com/office/drawing/2014/main" id="{921D1CBB-29B1-4AF0-85AC-05CEEB2E53B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 xmlns:a16="http://schemas.microsoft.com/office/drawing/2014/main" id="{7266FB79-AEAE-4524-B1F5-620958A3E0C9}"/>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 xmlns:a16="http://schemas.microsoft.com/office/drawing/2014/main" id="{0756988A-F8DB-4476-8924-C443088A44B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17571867"/>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54864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99086"/>
            <a:ext cx="54864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54864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721462"/>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 xmlns:a16="http://schemas.microsoft.com/office/drawing/2014/main" id="{6CD893F2-2DB8-451D-8639-8F5F2762114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 xmlns:a16="http://schemas.microsoft.com/office/drawing/2014/main" id="{D809C3BA-82B9-44E0-9F6C-858C8328AAFC}"/>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 xmlns:a16="http://schemas.microsoft.com/office/drawing/2014/main" id="{33936310-BAD7-481C-9216-5D6C7F43A17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911966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2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54864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08952"/>
            <a:ext cx="54864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54864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541194"/>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 xmlns:a16="http://schemas.microsoft.com/office/drawing/2014/main" id="{F2AE9C6B-E354-43E0-A168-8EB6483C4DB6}"/>
              </a:ext>
            </a:extLst>
          </p:cNvPr>
          <p:cNvSpPr>
            <a:spLocks noGrp="1"/>
          </p:cNvSpPr>
          <p:nvPr>
            <p:ph sz="quarter" idx="38" hasCustomPrompt="1"/>
          </p:nvPr>
        </p:nvSpPr>
        <p:spPr>
          <a:xfrm>
            <a:off x="62484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 xmlns:a16="http://schemas.microsoft.com/office/drawing/2014/main" id="{E6DEE64F-1259-41DA-8155-BBFE3C02BB4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 xmlns:a16="http://schemas.microsoft.com/office/drawing/2014/main" id="{10C461D8-1BE0-480F-AA26-691586C667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 xmlns:a16="http://schemas.microsoft.com/office/drawing/2014/main" id="{F6AD0209-B0AA-4B76-A44B-45BCDF04589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235802418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lvl1pPr>
              <a:defRPr u="none" strike="noStrike" kern="1200" cap="none" spc="0" normalizeH="0">
                <a:solidFill>
                  <a:schemeClr val="tx1">
                    <a:lumMod val="75000"/>
                    <a:lumOff val="25000"/>
                  </a:schemeClr>
                </a:solidFill>
                <a:uFillTx/>
                <a:latin typeface="+mj-lt"/>
                <a:cs typeface="+mj-lt"/>
              </a:defRPr>
            </a:lvl1pPr>
          </a:lstStyle>
          <a:p>
            <a:r>
              <a:rPr lang="en-US"/>
              <a:t>Click to edit Master title style</a:t>
            </a:r>
            <a:endParaRPr lang="en-US" dirty="0"/>
          </a:p>
        </p:txBody>
      </p:sp>
      <p:sp>
        <p:nvSpPr>
          <p:cNvPr id="3" name="Content Placeholder 2"/>
          <p:cNvSpPr>
            <a:spLocks noGrp="1"/>
          </p:cNvSpPr>
          <p:nvPr>
            <p:ph idx="1"/>
          </p:nvPr>
        </p:nvSpPr>
        <p:spPr>
          <a:xfrm>
            <a:off x="581215" y="2340864"/>
            <a:ext cx="11029615" cy="3634486"/>
          </a:xfrm>
        </p:spPr>
        <p:txBody>
          <a:bodyPr/>
          <a:lstStyle>
            <a:lvl1pPr>
              <a:buFont typeface="Wingdings" panose="05000000000000000000" charset="0"/>
              <a:buChar char="Ø"/>
              <a:defRPr sz="2400">
                <a:latin typeface="Georgia" panose="02040502050405020303" charset="0"/>
                <a:cs typeface="Georgia" panose="02040502050405020303" charset="0"/>
              </a:defRPr>
            </a:lvl1pPr>
            <a:lvl2pPr>
              <a:defRPr sz="2000">
                <a:latin typeface="Georgia" panose="02040502050405020303" charset="0"/>
                <a:cs typeface="Georgia" panose="02040502050405020303" charset="0"/>
              </a:defRPr>
            </a:lvl2pPr>
            <a:lvl3pPr>
              <a:buFont typeface="Arial" panose="020B0604020202020204" pitchFamily="34" charset="0"/>
              <a:buChar char="•"/>
              <a:defRPr sz="1800">
                <a:latin typeface="Georgia" panose="02040502050405020303" charset="0"/>
                <a:cs typeface="Georgia" panose="02040502050405020303" charset="0"/>
              </a:defRPr>
            </a:lvl3pPr>
            <a:lvl4pPr>
              <a:buFont typeface="Arial" panose="020B0604020202020204" pitchFamily="34" charset="0"/>
              <a:buChar char="•"/>
              <a:defRPr sz="1600">
                <a:latin typeface="Georgia" panose="02040502050405020303" charset="0"/>
                <a:cs typeface="Georgia" panose="02040502050405020303" charset="0"/>
              </a:defRPr>
            </a:lvl4pPr>
            <a:lvl5pPr marL="1653540" indent="-285750">
              <a:buFont typeface="Arial" panose="020B0604020202020204" pitchFamily="34" charset="0"/>
              <a:buChar char="•"/>
              <a:defRPr sz="1400">
                <a:latin typeface="Georgia" panose="02040502050405020303" charset="0"/>
                <a:cs typeface="Georgia" panose="02040502050405020303"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a:xfrm>
            <a:off x="7605974" y="6423948"/>
            <a:ext cx="2844799" cy="365125"/>
          </a:xfrm>
          <a:prstGeom prst="rect">
            <a:avLst/>
          </a:prstGeom>
        </p:spPr>
        <p:txBody>
          <a:bodyPr/>
          <a:lstStyle/>
          <a:p>
            <a:fld id="{D5D3F4AC-439F-460F-9EBC-1B769AB79644}" type="datetime1">
              <a:rPr lang="en-US" smtClean="0"/>
              <a:pPr/>
              <a:t>8/22/2024</a:t>
            </a:fld>
            <a:endParaRPr lang="en-US" dirty="0"/>
          </a:p>
        </p:txBody>
      </p:sp>
      <p:sp>
        <p:nvSpPr>
          <p:cNvPr id="9" name="Footer Placeholder 8"/>
          <p:cNvSpPr>
            <a:spLocks noGrp="1"/>
          </p:cNvSpPr>
          <p:nvPr>
            <p:ph type="ftr" sz="quarter" idx="11"/>
          </p:nvPr>
        </p:nvSpPr>
        <p:spPr>
          <a:xfrm>
            <a:off x="581193" y="6423948"/>
            <a:ext cx="6917211" cy="365125"/>
          </a:xfrm>
          <a:prstGeom prst="rect">
            <a:avLst/>
          </a:prstGeom>
        </p:spPr>
        <p:txBody>
          <a:bodyPr/>
          <a:lstStyle>
            <a:lvl1pPr>
              <a:defRPr sz="1000">
                <a:latin typeface="Georgia" panose="02040502050405020303" charset="0"/>
                <a:cs typeface="Georgia" panose="02040502050405020303" charset="0"/>
              </a:defRPr>
            </a:lvl1pPr>
          </a:lstStyle>
          <a:p>
            <a:endParaRPr lang="en-US" dirty="0"/>
          </a:p>
        </p:txBody>
      </p:sp>
      <p:sp>
        <p:nvSpPr>
          <p:cNvPr id="10" name="Slide Number Placeholder 9"/>
          <p:cNvSpPr>
            <a:spLocks noGrp="1"/>
          </p:cNvSpPr>
          <p:nvPr>
            <p:ph type="sldNum" sz="quarter" idx="12"/>
          </p:nvPr>
        </p:nvSpPr>
        <p:spPr>
          <a:xfrm>
            <a:off x="10558322" y="6423948"/>
            <a:ext cx="1052511" cy="365125"/>
          </a:xfrm>
          <a:prstGeom prst="rect">
            <a:avLst/>
          </a:prstGeom>
        </p:spPr>
        <p:txBody>
          <a:bodyPr/>
          <a:lstStyle>
            <a:lvl1pPr>
              <a:defRPr sz="1000">
                <a:latin typeface="Georgia" panose="02040502050405020303" charset="0"/>
                <a:cs typeface="Georgia" panose="02040502050405020303" charset="0"/>
              </a:defRPr>
            </a:lvl1pPr>
          </a:lstStyle>
          <a:p>
            <a:fld id="{3A98EE3D-8CD1-4C3F-BD1C-C98C9596463C}" type="slidenum">
              <a:rPr lang="en-US" smtClean="0"/>
              <a:pPr/>
              <a:t>‹#›</a:t>
            </a:fld>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 xmlns:a16="http://schemas.microsoft.com/office/drawing/2014/main"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 xmlns:a16="http://schemas.microsoft.com/office/drawing/2014/main"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 xmlns:a16="http://schemas.microsoft.com/office/drawing/2014/main" id="{359E2559-6DDB-4590-804E-FD84D7E50952}"/>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747284491"/>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90391B14-3F86-4388-B43F-6C270A673CA4}"/>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976129378"/>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4B51F-31C4-4869-8516-6FEE1490DBF2}" type="datetime1">
              <a:rPr lang="en-US" smtClean="0"/>
              <a:pPr/>
              <a:t>8/22/2024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6248400" y="1276710"/>
            <a:ext cx="54864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 xmlns:a16="http://schemas.microsoft.com/office/drawing/2014/main" id="{38C03353-129A-498A-99BD-29531E469E6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 xmlns:a16="http://schemas.microsoft.com/office/drawing/2014/main" id="{D8DA1E33-7359-4325-8347-1A00C53B390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BB60AD9-A193-4A23-938A-7EB502133F92}"/>
              </a:ext>
            </a:extLst>
          </p:cNvPr>
          <p:cNvSpPr>
            <a:spLocks noGrp="1"/>
          </p:cNvSpPr>
          <p:nvPr>
            <p:ph type="body" sz="quarter" idx="41"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DD5AE94C-F435-408B-A12A-19FA625C7E9E}"/>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189627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7315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8077200" y="1276710"/>
            <a:ext cx="36576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33E56411-4D74-4E59-988F-824D73D7ED5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343391A-6F54-499B-8E7B-931C81724AD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F7F8C21D-990F-455D-8166-0216DFA075F7}"/>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40627760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4422246"/>
            <a:ext cx="73152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8077200" y="4422246"/>
            <a:ext cx="36576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19B85432-114E-4940-9372-B7719E3F55F1}"/>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 xmlns:a16="http://schemas.microsoft.com/office/drawing/2014/main" id="{2807A760-EC1A-49F0-BF94-106C8F4B0B6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 xmlns:a16="http://schemas.microsoft.com/office/drawing/2014/main" id="{DAA3E3D9-773E-47E2-B16B-C074BAE621A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390483995"/>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569062"/>
            <a:ext cx="112776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3861414"/>
            <a:ext cx="112776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5153766"/>
            <a:ext cx="112776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E88982CC-5D43-4F05-9850-0CEBE133CCC2}"/>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 xmlns:a16="http://schemas.microsoft.com/office/drawing/2014/main" id="{8216318C-739F-40F0-A6E5-C523B853AA72}"/>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 xmlns:a16="http://schemas.microsoft.com/office/drawing/2014/main" id="{33AF9386-67CD-45F8-9FD8-2F6D4054B8D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5412732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112776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112776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 xmlns:a16="http://schemas.microsoft.com/office/drawing/2014/main" id="{E3F1F188-B47B-4A54-A95D-9C9B6F4C060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 xmlns:a16="http://schemas.microsoft.com/office/drawing/2014/main" id="{99A2F00A-9D65-460A-BE8F-ED5EC4B8B3F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 xmlns:a16="http://schemas.microsoft.com/office/drawing/2014/main" id="{302A81B8-33E5-4015-8DCC-2BC543D74805}"/>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819767903"/>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112776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112776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194413E1-24F9-4B3E-92BB-B924348B686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F5C7E8B8-9FD9-4A42-A3A3-D6FEC84AC15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0E3DF607-DE1F-41E1-A6E2-214E629A539D}"/>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6597237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112776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112776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288556A8-5617-425C-8FB4-D3F09F5556D7}"/>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88D90C7C-A465-44DC-8D6E-B4C5B19BA33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4AD6EDDA-7564-4343-AC70-8A7C82F623A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81512099"/>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54864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2125273"/>
            <a:ext cx="54864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54864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97383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 xmlns:a16="http://schemas.microsoft.com/office/drawing/2014/main" id="{921D1CBB-29B1-4AF0-85AC-05CEEB2E53B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 xmlns:a16="http://schemas.microsoft.com/office/drawing/2014/main" id="{7266FB79-AEAE-4524-B1F5-620958A3E0C9}"/>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 xmlns:a16="http://schemas.microsoft.com/office/drawing/2014/main" id="{0756988A-F8DB-4476-8924-C443088A44B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17571867"/>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54864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99086"/>
            <a:ext cx="54864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54864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721462"/>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 xmlns:a16="http://schemas.microsoft.com/office/drawing/2014/main" id="{6CD893F2-2DB8-451D-8639-8F5F2762114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 xmlns:a16="http://schemas.microsoft.com/office/drawing/2014/main" id="{D809C3BA-82B9-44E0-9F6C-858C8328AAFC}"/>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 xmlns:a16="http://schemas.microsoft.com/office/drawing/2014/main" id="{33936310-BAD7-481C-9216-5D6C7F43A17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911966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9"/>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54864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08952"/>
            <a:ext cx="54864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54864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541194"/>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 xmlns:a16="http://schemas.microsoft.com/office/drawing/2014/main" id="{F2AE9C6B-E354-43E0-A168-8EB6483C4DB6}"/>
              </a:ext>
            </a:extLst>
          </p:cNvPr>
          <p:cNvSpPr>
            <a:spLocks noGrp="1"/>
          </p:cNvSpPr>
          <p:nvPr>
            <p:ph sz="quarter" idx="38" hasCustomPrompt="1"/>
          </p:nvPr>
        </p:nvSpPr>
        <p:spPr>
          <a:xfrm>
            <a:off x="62484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 xmlns:a16="http://schemas.microsoft.com/office/drawing/2014/main" id="{E6DEE64F-1259-41DA-8155-BBFE3C02BB4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 xmlns:a16="http://schemas.microsoft.com/office/drawing/2014/main" id="{10C461D8-1BE0-480F-AA26-691586C667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 xmlns:a16="http://schemas.microsoft.com/office/drawing/2014/main" id="{F6AD0209-B0AA-4B76-A44B-45BCDF04589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235802418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1"/>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9" y="933454"/>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36"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9"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7605974" y="6456950"/>
            <a:ext cx="2844799" cy="365125"/>
          </a:xfrm>
        </p:spPr>
        <p:txBody>
          <a:bodyPr/>
          <a:lstStyle/>
          <a:p>
            <a:fld id="{3273A083-AE7D-42E0-A5F9-DBE616C51720}" type="datetime1">
              <a:rPr lang="en-US" smtClean="0"/>
              <a:pPr/>
              <a:t>8/22/2024</a:t>
            </a:fld>
            <a:endParaRPr lang="en-US" dirty="0"/>
          </a:p>
        </p:txBody>
      </p:sp>
      <p:sp>
        <p:nvSpPr>
          <p:cNvPr id="10" name="Footer Placeholder 9"/>
          <p:cNvSpPr>
            <a:spLocks noGrp="1"/>
          </p:cNvSpPr>
          <p:nvPr>
            <p:ph type="ftr" sz="quarter" idx="11"/>
          </p:nvPr>
        </p:nvSpPr>
        <p:spPr>
          <a:xfrm>
            <a:off x="581193" y="6452624"/>
            <a:ext cx="6917211" cy="365125"/>
          </a:xfrm>
        </p:spPr>
        <p:txBody>
          <a:bodyPr/>
          <a:lstStyle/>
          <a:p>
            <a:endParaRPr lang="en-US" dirty="0"/>
          </a:p>
        </p:txBody>
      </p:sp>
      <p:sp>
        <p:nvSpPr>
          <p:cNvPr id="11" name="Slide Number Placeholder 10"/>
          <p:cNvSpPr>
            <a:spLocks noGrp="1"/>
          </p:cNvSpPr>
          <p:nvPr>
            <p:ph type="sldNum" sz="quarter" idx="12"/>
          </p:nvPr>
        </p:nvSpPr>
        <p:spPr>
          <a:xfrm>
            <a:off x="10558322" y="6456950"/>
            <a:ext cx="1052511" cy="365125"/>
          </a:xfrm>
        </p:spPr>
        <p:txBody>
          <a:bodyPr/>
          <a:lstStyle/>
          <a:p>
            <a:fld id="{3A98EE3D-8CD1-4C3F-BD1C-C98C9596463C}" type="slidenum">
              <a:rPr lang="en-US" smtClean="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 xmlns:a16="http://schemas.microsoft.com/office/drawing/2014/main"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 xmlns:a16="http://schemas.microsoft.com/office/drawing/2014/main"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 xmlns:a16="http://schemas.microsoft.com/office/drawing/2014/main" id="{359E2559-6DDB-4590-804E-FD84D7E50952}"/>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747284491"/>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90391B14-3F86-4388-B43F-6C270A673CA4}"/>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976129378"/>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6248400" y="1276710"/>
            <a:ext cx="54864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 xmlns:a16="http://schemas.microsoft.com/office/drawing/2014/main" id="{38C03353-129A-498A-99BD-29531E469E6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 xmlns:a16="http://schemas.microsoft.com/office/drawing/2014/main" id="{D8DA1E33-7359-4325-8347-1A00C53B390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BB60AD9-A193-4A23-938A-7EB502133F92}"/>
              </a:ext>
            </a:extLst>
          </p:cNvPr>
          <p:cNvSpPr>
            <a:spLocks noGrp="1"/>
          </p:cNvSpPr>
          <p:nvPr>
            <p:ph type="body" sz="quarter" idx="41"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DD5AE94C-F435-408B-A12A-19FA625C7E9E}"/>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189627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7315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8077200" y="1276710"/>
            <a:ext cx="36576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33E56411-4D74-4E59-988F-824D73D7ED5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343391A-6F54-499B-8E7B-931C81724AD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F7F8C21D-990F-455D-8166-0216DFA075F7}"/>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40627760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4422246"/>
            <a:ext cx="73152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8077200" y="4422246"/>
            <a:ext cx="36576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19B85432-114E-4940-9372-B7719E3F55F1}"/>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 xmlns:a16="http://schemas.microsoft.com/office/drawing/2014/main" id="{2807A760-EC1A-49F0-BF94-106C8F4B0B6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 xmlns:a16="http://schemas.microsoft.com/office/drawing/2014/main" id="{DAA3E3D9-773E-47E2-B16B-C074BAE621A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390483995"/>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569062"/>
            <a:ext cx="112776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3861414"/>
            <a:ext cx="112776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5153766"/>
            <a:ext cx="112776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E88982CC-5D43-4F05-9850-0CEBE133CCC2}"/>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 xmlns:a16="http://schemas.microsoft.com/office/drawing/2014/main" id="{8216318C-739F-40F0-A6E5-C523B853AA72}"/>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 xmlns:a16="http://schemas.microsoft.com/office/drawing/2014/main" id="{33AF9386-67CD-45F8-9FD8-2F6D4054B8D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5412732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112776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112776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 xmlns:a16="http://schemas.microsoft.com/office/drawing/2014/main" id="{E3F1F188-B47B-4A54-A95D-9C9B6F4C060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 xmlns:a16="http://schemas.microsoft.com/office/drawing/2014/main" id="{99A2F00A-9D65-460A-BE8F-ED5EC4B8B3F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 xmlns:a16="http://schemas.microsoft.com/office/drawing/2014/main" id="{302A81B8-33E5-4015-8DCC-2BC543D74805}"/>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819767903"/>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112776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112776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194413E1-24F9-4B3E-92BB-B924348B686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F5C7E8B8-9FD9-4A42-A3A3-D6FEC84AC15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0E3DF607-DE1F-41E1-A6E2-214E629A539D}"/>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6597237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112776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112776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112776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288556A8-5617-425C-8FB4-D3F09F5556D7}"/>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88D90C7C-A465-44DC-8D6E-B4C5B19BA33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4AD6EDDA-7564-4343-AC70-8A7C82F623A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81512099"/>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54864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2125273"/>
            <a:ext cx="54864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54864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97383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822399"/>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670962"/>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5519526"/>
            <a:ext cx="54864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 xmlns:a16="http://schemas.microsoft.com/office/drawing/2014/main" id="{921D1CBB-29B1-4AF0-85AC-05CEEB2E53B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 xmlns:a16="http://schemas.microsoft.com/office/drawing/2014/main" id="{7266FB79-AEAE-4524-B1F5-620958A3E0C9}"/>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 xmlns:a16="http://schemas.microsoft.com/office/drawing/2014/main" id="{0756988A-F8DB-4476-8924-C443088A44BB}"/>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17571867"/>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84"/>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214"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C96005-3227-4FE6-85A8-F10CF9260595}" type="datetime1">
              <a:rPr lang="en-US" smtClean="0"/>
              <a:pPr/>
              <a:t>8/22/2024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54864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99086"/>
            <a:ext cx="54864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54864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721462"/>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443838"/>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4166214"/>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888590"/>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610966"/>
            <a:ext cx="54864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 xmlns:a16="http://schemas.microsoft.com/office/drawing/2014/main" id="{6CD893F2-2DB8-451D-8639-8F5F2762114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 xmlns:a16="http://schemas.microsoft.com/office/drawing/2014/main" id="{D809C3BA-82B9-44E0-9F6C-858C8328AAFC}"/>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 xmlns:a16="http://schemas.microsoft.com/office/drawing/2014/main" id="{33936310-BAD7-481C-9216-5D6C7F43A176}"/>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911966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13"/>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 xmlns:a16="http://schemas.microsoft.com/office/drawing/2014/main" id="{0B2D170F-7AF9-40BB-A11B-08474DF5C3AA}"/>
              </a:ext>
            </a:extLst>
          </p:cNvPr>
          <p:cNvSpPr>
            <a:spLocks noGrp="1"/>
          </p:cNvSpPr>
          <p:nvPr>
            <p:ph sz="quarter" idx="14" hasCustomPrompt="1"/>
          </p:nvPr>
        </p:nvSpPr>
        <p:spPr>
          <a:xfrm>
            <a:off x="6248400" y="1276710"/>
            <a:ext cx="54864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08952"/>
            <a:ext cx="54864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 xmlns:a16="http://schemas.microsoft.com/office/drawing/2014/main" id="{30BD29E5-BD7B-4CD0-9B09-8F8B24F89FBE}"/>
              </a:ext>
            </a:extLst>
          </p:cNvPr>
          <p:cNvSpPr>
            <a:spLocks noGrp="1"/>
          </p:cNvSpPr>
          <p:nvPr>
            <p:ph sz="quarter" idx="16" hasCustomPrompt="1"/>
          </p:nvPr>
        </p:nvSpPr>
        <p:spPr>
          <a:xfrm>
            <a:off x="6248400" y="1908952"/>
            <a:ext cx="54864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541194"/>
            <a:ext cx="54864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 xmlns:a16="http://schemas.microsoft.com/office/drawing/2014/main" id="{8B728CCD-2639-461B-9841-57505AC13467}"/>
              </a:ext>
            </a:extLst>
          </p:cNvPr>
          <p:cNvSpPr>
            <a:spLocks noGrp="1"/>
          </p:cNvSpPr>
          <p:nvPr>
            <p:ph sz="quarter" idx="18" hasCustomPrompt="1"/>
          </p:nvPr>
        </p:nvSpPr>
        <p:spPr>
          <a:xfrm>
            <a:off x="6248400" y="2541194"/>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 xmlns:a16="http://schemas.microsoft.com/office/drawing/2014/main" id="{8B728CCD-2639-461B-9841-57505AC13467}"/>
              </a:ext>
            </a:extLst>
          </p:cNvPr>
          <p:cNvSpPr>
            <a:spLocks noGrp="1"/>
          </p:cNvSpPr>
          <p:nvPr>
            <p:ph sz="quarter" idx="20" hasCustomPrompt="1"/>
          </p:nvPr>
        </p:nvSpPr>
        <p:spPr>
          <a:xfrm>
            <a:off x="6248400" y="317343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 xmlns:a16="http://schemas.microsoft.com/office/drawing/2014/main" id="{510AB7B5-A7A8-4824-BF57-E1A4A7E78C2F}"/>
              </a:ext>
            </a:extLst>
          </p:cNvPr>
          <p:cNvSpPr>
            <a:spLocks noGrp="1"/>
          </p:cNvSpPr>
          <p:nvPr>
            <p:ph sz="quarter" idx="32" hasCustomPrompt="1"/>
          </p:nvPr>
        </p:nvSpPr>
        <p:spPr>
          <a:xfrm>
            <a:off x="6248400" y="3805678"/>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 xmlns:a16="http://schemas.microsoft.com/office/drawing/2014/main" id="{E13DB454-3A0C-44CC-80CA-B7ECEC0F121D}"/>
              </a:ext>
            </a:extLst>
          </p:cNvPr>
          <p:cNvSpPr>
            <a:spLocks noGrp="1"/>
          </p:cNvSpPr>
          <p:nvPr>
            <p:ph sz="quarter" idx="34" hasCustomPrompt="1"/>
          </p:nvPr>
        </p:nvSpPr>
        <p:spPr>
          <a:xfrm>
            <a:off x="6248400" y="4437920"/>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 xmlns:a16="http://schemas.microsoft.com/office/drawing/2014/main" id="{192EF1EA-3FAF-446A-9BB8-CB9BA1F88BE6}"/>
              </a:ext>
            </a:extLst>
          </p:cNvPr>
          <p:cNvSpPr>
            <a:spLocks noGrp="1"/>
          </p:cNvSpPr>
          <p:nvPr>
            <p:ph sz="quarter" idx="36" hasCustomPrompt="1"/>
          </p:nvPr>
        </p:nvSpPr>
        <p:spPr>
          <a:xfrm>
            <a:off x="6248400" y="5070162"/>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 xmlns:a16="http://schemas.microsoft.com/office/drawing/2014/main" id="{FCBD3762-5ECC-4CC7-8369-83E4CE556B11}"/>
              </a:ext>
            </a:extLst>
          </p:cNvPr>
          <p:cNvSpPr>
            <a:spLocks noGrp="1"/>
          </p:cNvSpPr>
          <p:nvPr>
            <p:ph sz="quarter" idx="37" hasCustomPrompt="1"/>
          </p:nvPr>
        </p:nvSpPr>
        <p:spPr>
          <a:xfrm>
            <a:off x="4572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 xmlns:a16="http://schemas.microsoft.com/office/drawing/2014/main" id="{F2AE9C6B-E354-43E0-A168-8EB6483C4DB6}"/>
              </a:ext>
            </a:extLst>
          </p:cNvPr>
          <p:cNvSpPr>
            <a:spLocks noGrp="1"/>
          </p:cNvSpPr>
          <p:nvPr>
            <p:ph sz="quarter" idx="38" hasCustomPrompt="1"/>
          </p:nvPr>
        </p:nvSpPr>
        <p:spPr>
          <a:xfrm>
            <a:off x="6248400" y="5702406"/>
            <a:ext cx="54864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 xmlns:a16="http://schemas.microsoft.com/office/drawing/2014/main" id="{E6DEE64F-1259-41DA-8155-BBFE3C02BB4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 xmlns:a16="http://schemas.microsoft.com/office/drawing/2014/main" id="{10C461D8-1BE0-480F-AA26-691586C667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 xmlns:a16="http://schemas.microsoft.com/office/drawing/2014/main" id="{F6AD0209-B0AA-4B76-A44B-45BCDF045890}"/>
              </a:ext>
            </a:extLst>
          </p:cNvPr>
          <p:cNvSpPr>
            <a:spLocks noGrp="1"/>
          </p:cNvSpPr>
          <p:nvPr>
            <p:ph type="sldNum" sz="quarter" idx="10"/>
          </p:nvPr>
        </p:nvSpPr>
        <p:spPr>
          <a:xfrm>
            <a:off x="11529912"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235802418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 xmlns:a16="http://schemas.microsoft.com/office/drawing/2014/main" id="{DC5F74A8-3DBB-43E2-AEB1-B8D6F0E02D24}"/>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 xmlns:a16="http://schemas.microsoft.com/office/drawing/2014/main" id="{9E42DD00-D3A0-49C1-B804-0FA8773ED33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 xmlns:a16="http://schemas.microsoft.com/office/drawing/2014/main" id="{359E2559-6DDB-4590-804E-FD84D7E50952}"/>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747284491"/>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3873606"/>
            <a:ext cx="112776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86833EA1-1388-4093-B646-207F3BD9BD5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A2E2B415-C68F-4A1B-839A-5499ADD16C5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90391B14-3F86-4388-B43F-6C270A673CA4}"/>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976129378"/>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6248400" y="1276710"/>
            <a:ext cx="54864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 xmlns:a16="http://schemas.microsoft.com/office/drawing/2014/main" id="{38C03353-129A-498A-99BD-29531E469E6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 xmlns:a16="http://schemas.microsoft.com/office/drawing/2014/main" id="{D8DA1E33-7359-4325-8347-1A00C53B390A}"/>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BB60AD9-A193-4A23-938A-7EB502133F92}"/>
              </a:ext>
            </a:extLst>
          </p:cNvPr>
          <p:cNvSpPr>
            <a:spLocks noGrp="1"/>
          </p:cNvSpPr>
          <p:nvPr>
            <p:ph type="body" sz="quarter" idx="41"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DD5AE94C-F435-408B-A12A-19FA625C7E9E}"/>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1896274"/>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7315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8077200" y="1276710"/>
            <a:ext cx="36576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 xmlns:a16="http://schemas.microsoft.com/office/drawing/2014/main" id="{33E56411-4D74-4E59-988F-824D73D7ED58}"/>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 xmlns:a16="http://schemas.microsoft.com/office/drawing/2014/main" id="{C343391A-6F54-499B-8E7B-931C81724ADB}"/>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 xmlns:a16="http://schemas.microsoft.com/office/drawing/2014/main" id="{F7F8C21D-990F-455D-8166-0216DFA075F7}"/>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406277606"/>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4422246"/>
            <a:ext cx="73152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8077200" y="4422246"/>
            <a:ext cx="36576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19B85432-114E-4940-9372-B7719E3F55F1}"/>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 xmlns:a16="http://schemas.microsoft.com/office/drawing/2014/main" id="{2807A760-EC1A-49F0-BF94-106C8F4B0B6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 xmlns:a16="http://schemas.microsoft.com/office/drawing/2014/main" id="{DAA3E3D9-773E-47E2-B16B-C074BAE621AB}"/>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3390483995"/>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569062"/>
            <a:ext cx="112776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3861414"/>
            <a:ext cx="112776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5153766"/>
            <a:ext cx="112776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 xmlns:a16="http://schemas.microsoft.com/office/drawing/2014/main" id="{E88982CC-5D43-4F05-9850-0CEBE133CCC2}"/>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 xmlns:a16="http://schemas.microsoft.com/office/drawing/2014/main" id="{8216318C-739F-40F0-A6E5-C523B853AA72}"/>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 xmlns:a16="http://schemas.microsoft.com/office/drawing/2014/main" id="{33AF9386-67CD-45F8-9FD8-2F6D4054B8D0}"/>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425412732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2125273"/>
            <a:ext cx="112776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973836"/>
            <a:ext cx="112776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822399"/>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670962"/>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5519526"/>
            <a:ext cx="112776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 xmlns:a16="http://schemas.microsoft.com/office/drawing/2014/main" id="{E3F1F188-B47B-4A54-A95D-9C9B6F4C0605}"/>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 xmlns:a16="http://schemas.microsoft.com/office/drawing/2014/main" id="{99A2F00A-9D65-460A-BE8F-ED5EC4B8B3F5}"/>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 xmlns:a16="http://schemas.microsoft.com/office/drawing/2014/main" id="{302A81B8-33E5-4015-8DCC-2BC543D74805}"/>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1819767903"/>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457200" y="1276710"/>
            <a:ext cx="112776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 xmlns:a16="http://schemas.microsoft.com/office/drawing/2014/main" id="{3356A590-66B5-4770-8441-82DC031F56EA}"/>
              </a:ext>
            </a:extLst>
          </p:cNvPr>
          <p:cNvSpPr>
            <a:spLocks noGrp="1"/>
          </p:cNvSpPr>
          <p:nvPr>
            <p:ph sz="quarter" idx="15" hasCustomPrompt="1"/>
          </p:nvPr>
        </p:nvSpPr>
        <p:spPr>
          <a:xfrm>
            <a:off x="457200" y="1999086"/>
            <a:ext cx="112776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 xmlns:a16="http://schemas.microsoft.com/office/drawing/2014/main" id="{E908CA92-5DB2-4DC0-937B-1B178AA91781}"/>
              </a:ext>
            </a:extLst>
          </p:cNvPr>
          <p:cNvSpPr>
            <a:spLocks noGrp="1"/>
          </p:cNvSpPr>
          <p:nvPr>
            <p:ph sz="quarter" idx="17" hasCustomPrompt="1"/>
          </p:nvPr>
        </p:nvSpPr>
        <p:spPr>
          <a:xfrm>
            <a:off x="457200" y="2721462"/>
            <a:ext cx="112776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 xmlns:a16="http://schemas.microsoft.com/office/drawing/2014/main" id="{8B728CCD-2639-461B-9841-57505AC13467}"/>
              </a:ext>
            </a:extLst>
          </p:cNvPr>
          <p:cNvSpPr>
            <a:spLocks noGrp="1"/>
          </p:cNvSpPr>
          <p:nvPr>
            <p:ph sz="quarter" idx="19" hasCustomPrompt="1"/>
          </p:nvPr>
        </p:nvSpPr>
        <p:spPr>
          <a:xfrm>
            <a:off x="457200" y="3443838"/>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 xmlns:a16="http://schemas.microsoft.com/office/drawing/2014/main" id="{41911D2E-DB3B-4ABE-BFA4-4ECA285F3C1B}"/>
              </a:ext>
            </a:extLst>
          </p:cNvPr>
          <p:cNvSpPr>
            <a:spLocks noGrp="1"/>
          </p:cNvSpPr>
          <p:nvPr>
            <p:ph sz="quarter" idx="31" hasCustomPrompt="1"/>
          </p:nvPr>
        </p:nvSpPr>
        <p:spPr>
          <a:xfrm>
            <a:off x="457200" y="4166214"/>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 xmlns:a16="http://schemas.microsoft.com/office/drawing/2014/main" id="{17E0DBE9-9012-4336-81AC-9466773F9525}"/>
              </a:ext>
            </a:extLst>
          </p:cNvPr>
          <p:cNvSpPr>
            <a:spLocks noGrp="1"/>
          </p:cNvSpPr>
          <p:nvPr>
            <p:ph sz="quarter" idx="33" hasCustomPrompt="1"/>
          </p:nvPr>
        </p:nvSpPr>
        <p:spPr>
          <a:xfrm>
            <a:off x="457200" y="4888590"/>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 xmlns:a16="http://schemas.microsoft.com/office/drawing/2014/main" id="{5D6582B6-E9CC-4961-A0B1-16E40B747669}"/>
              </a:ext>
            </a:extLst>
          </p:cNvPr>
          <p:cNvSpPr>
            <a:spLocks noGrp="1"/>
          </p:cNvSpPr>
          <p:nvPr>
            <p:ph sz="quarter" idx="35" hasCustomPrompt="1"/>
          </p:nvPr>
        </p:nvSpPr>
        <p:spPr>
          <a:xfrm>
            <a:off x="457200" y="5610966"/>
            <a:ext cx="112776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 xmlns:a16="http://schemas.microsoft.com/office/drawing/2014/main" id="{194413E1-24F9-4B3E-92BB-B924348B686C}"/>
              </a:ext>
            </a:extLst>
          </p:cNvPr>
          <p:cNvSpPr>
            <a:spLocks noGrp="1"/>
          </p:cNvSpPr>
          <p:nvPr>
            <p:ph type="body" sz="quarter" idx="39" hasCustomPrompt="1"/>
          </p:nvPr>
        </p:nvSpPr>
        <p:spPr>
          <a:xfrm>
            <a:off x="4966880" y="6676644"/>
            <a:ext cx="646176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 xmlns:a16="http://schemas.microsoft.com/office/drawing/2014/main" id="{F5C7E8B8-9FD9-4A42-A3A3-D6FEC84AC15D}"/>
              </a:ext>
            </a:extLst>
          </p:cNvPr>
          <p:cNvSpPr>
            <a:spLocks noGrp="1"/>
          </p:cNvSpPr>
          <p:nvPr>
            <p:ph type="body" sz="quarter" idx="40" hasCustomPrompt="1"/>
          </p:nvPr>
        </p:nvSpPr>
        <p:spPr>
          <a:xfrm>
            <a:off x="4267200" y="6301016"/>
            <a:ext cx="36576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 xmlns:a16="http://schemas.microsoft.com/office/drawing/2014/main" id="{0E3DF607-DE1F-41E1-A6E2-214E629A539D}"/>
              </a:ext>
            </a:extLst>
          </p:cNvPr>
          <p:cNvSpPr>
            <a:spLocks noGrp="1"/>
          </p:cNvSpPr>
          <p:nvPr>
            <p:ph type="sldNum" sz="quarter" idx="10"/>
          </p:nvPr>
        </p:nvSpPr>
        <p:spPr>
          <a:xfrm>
            <a:off x="11529910" y="6684041"/>
            <a:ext cx="474453"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865972370"/>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10.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heme" Target="../theme/theme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12.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13.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5.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6.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8.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9.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7"/>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74" y="6423948"/>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817F0212-D6B7-4DE3-8D88-DB6300BF9FED}" type="datetime1">
              <a:rPr lang="en-US" smtClean="0"/>
              <a:pPr/>
              <a:t>8/22/2024</a:t>
            </a:fld>
            <a:endParaRPr lang="en-US" dirty="0"/>
          </a:p>
        </p:txBody>
      </p:sp>
      <p:sp>
        <p:nvSpPr>
          <p:cNvPr id="5" name="Footer Placeholder 4"/>
          <p:cNvSpPr>
            <a:spLocks noGrp="1"/>
          </p:cNvSpPr>
          <p:nvPr>
            <p:ph type="ftr" sz="quarter" idx="3"/>
          </p:nvPr>
        </p:nvSpPr>
        <p:spPr>
          <a:xfrm>
            <a:off x="581193" y="6423948"/>
            <a:ext cx="6917211"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22" y="6423948"/>
            <a:ext cx="1052511"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5"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71" r:id="rId13"/>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 xmlns:a16="http://schemas.microsoft.com/office/drawing/2014/main"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 xmlns:a16="http://schemas.microsoft.com/office/drawing/2014/main"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 xmlns:a16="http://schemas.microsoft.com/office/drawing/2014/main" id="{F5F4B5C5-A851-4CBC-ABD2-6BA0C3D159BE}"/>
              </a:ext>
              <a:ext uri="{C183D7F6-B498-43B3-948B-1728B52AA6E4}">
                <adec:decorative xmlns="" xmlns:adec="http://schemas.microsoft.com/office/drawing/2017/decorative" val="1"/>
              </a:ext>
            </a:extLst>
          </p:cNvPr>
          <p:cNvSpPr/>
          <p:nvPr userDrawn="1"/>
        </p:nvSpPr>
        <p:spPr>
          <a:xfrm>
            <a:off x="0" y="6622320"/>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 xmlns:a16="http://schemas.microsoft.com/office/drawing/2014/main" id="{8D6646AD-98E6-4A83-9941-472F70696193}"/>
              </a:ext>
            </a:extLst>
          </p:cNvPr>
          <p:cNvSpPr txBox="1"/>
          <p:nvPr userDrawn="1"/>
        </p:nvSpPr>
        <p:spPr>
          <a:xfrm>
            <a:off x="287544" y="6664280"/>
            <a:ext cx="1644771"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 xmlns:a16="http://schemas.microsoft.com/office/drawing/2014/main"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 xmlns:a16="http://schemas.microsoft.com/office/drawing/2014/main"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 xmlns:a16="http://schemas.microsoft.com/office/drawing/2014/main" id="{F5F4B5C5-A851-4CBC-ABD2-6BA0C3D159BE}"/>
              </a:ext>
              <a:ext uri="{C183D7F6-B498-43B3-948B-1728B52AA6E4}">
                <adec:decorative xmlns="" xmlns:adec="http://schemas.microsoft.com/office/drawing/2017/decorative" val="1"/>
              </a:ext>
            </a:extLst>
          </p:cNvPr>
          <p:cNvSpPr/>
          <p:nvPr userDrawn="1"/>
        </p:nvSpPr>
        <p:spPr>
          <a:xfrm>
            <a:off x="0" y="6622320"/>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 xmlns:a16="http://schemas.microsoft.com/office/drawing/2014/main" id="{8D6646AD-98E6-4A83-9941-472F70696193}"/>
              </a:ext>
            </a:extLst>
          </p:cNvPr>
          <p:cNvSpPr txBox="1"/>
          <p:nvPr userDrawn="1"/>
        </p:nvSpPr>
        <p:spPr>
          <a:xfrm>
            <a:off x="287544" y="6664280"/>
            <a:ext cx="1644771"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xmlns=""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xmlns=""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xmlns="" id="{F5F4B5C5-A851-4CBC-ABD2-6BA0C3D159BE}"/>
              </a:ext>
              <a:ext uri="{C183D7F6-B498-43B3-948B-1728B52AA6E4}">
                <adec:decorative xmlns:adec="http://schemas.microsoft.com/office/drawing/2017/decorative" xmlns="" val="1"/>
              </a:ext>
            </a:extLst>
          </p:cNvPr>
          <p:cNvSpPr/>
          <p:nvPr userDrawn="1"/>
        </p:nvSpPr>
        <p:spPr>
          <a:xfrm>
            <a:off x="0" y="6622320"/>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xmlns="" id="{8D6646AD-98E6-4A83-9941-472F70696193}"/>
              </a:ext>
            </a:extLst>
          </p:cNvPr>
          <p:cNvSpPr txBox="1"/>
          <p:nvPr userDrawn="1"/>
        </p:nvSpPr>
        <p:spPr>
          <a:xfrm>
            <a:off x="287544" y="6664280"/>
            <a:ext cx="1644771"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xmlns="" val="88156470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xmlns=""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xmlns=""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xmlns="" id="{F5F4B5C5-A851-4CBC-ABD2-6BA0C3D159BE}"/>
              </a:ext>
              <a:ext uri="{C183D7F6-B498-43B3-948B-1728B52AA6E4}">
                <adec:decorative xmlns:adec="http://schemas.microsoft.com/office/drawing/2017/decorative" xmlns="" val="1"/>
              </a:ext>
            </a:extLst>
          </p:cNvPr>
          <p:cNvSpPr/>
          <p:nvPr userDrawn="1"/>
        </p:nvSpPr>
        <p:spPr>
          <a:xfrm>
            <a:off x="0" y="6622320"/>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xmlns="" id="{8D6646AD-98E6-4A83-9941-472F70696193}"/>
              </a:ext>
            </a:extLst>
          </p:cNvPr>
          <p:cNvSpPr txBox="1"/>
          <p:nvPr userDrawn="1"/>
        </p:nvSpPr>
        <p:spPr>
          <a:xfrm>
            <a:off x="287544" y="6664280"/>
            <a:ext cx="1644771"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xmlns="" val="88156470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785" r:id="rId6"/>
    <p:sldLayoutId id="2147483786" r:id="rId7"/>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219616" y="6443123"/>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00799"/>
            <a:ext cx="12192000" cy="4572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BC572C"/>
          </a:solidFill>
        </p:spPr>
        <p:txBody>
          <a:bodyPr wrap="square" lIns="0" tIns="0" rIns="0" bIns="0" rtlCol="0"/>
          <a:lstStyle/>
          <a:p>
            <a:endParaRPr/>
          </a:p>
        </p:txBody>
      </p:sp>
      <p:sp>
        <p:nvSpPr>
          <p:cNvPr id="17" name="bg object 17"/>
          <p:cNvSpPr/>
          <p:nvPr/>
        </p:nvSpPr>
        <p:spPr>
          <a:xfrm>
            <a:off x="0" y="6333744"/>
            <a:ext cx="12192000" cy="67310"/>
          </a:xfrm>
          <a:custGeom>
            <a:avLst/>
            <a:gdLst/>
            <a:ahLst/>
            <a:cxnLst/>
            <a:rect l="l" t="t" r="r" b="b"/>
            <a:pathLst>
              <a:path w="12192000" h="67310">
                <a:moveTo>
                  <a:pt x="12192000" y="0"/>
                </a:moveTo>
                <a:lnTo>
                  <a:pt x="0" y="0"/>
                </a:lnTo>
                <a:lnTo>
                  <a:pt x="0" y="67055"/>
                </a:lnTo>
                <a:lnTo>
                  <a:pt x="12192000" y="67055"/>
                </a:lnTo>
                <a:lnTo>
                  <a:pt x="12192000" y="0"/>
                </a:lnTo>
                <a:close/>
              </a:path>
            </a:pathLst>
          </a:custGeom>
          <a:solidFill>
            <a:srgbClr val="E38312"/>
          </a:solidFill>
        </p:spPr>
        <p:txBody>
          <a:bodyPr wrap="square" lIns="0" tIns="0" rIns="0" bIns="0" rtlCol="0"/>
          <a:lstStyle/>
          <a:p>
            <a:endParaRPr/>
          </a:p>
        </p:txBody>
      </p:sp>
      <p:sp>
        <p:nvSpPr>
          <p:cNvPr id="18" name="bg object 18"/>
          <p:cNvSpPr/>
          <p:nvPr/>
        </p:nvSpPr>
        <p:spPr>
          <a:xfrm>
            <a:off x="1193291" y="1737360"/>
            <a:ext cx="9966960" cy="0"/>
          </a:xfrm>
          <a:custGeom>
            <a:avLst/>
            <a:gdLst/>
            <a:ahLst/>
            <a:cxnLst/>
            <a:rect l="l" t="t" r="r" b="b"/>
            <a:pathLst>
              <a:path w="9966960">
                <a:moveTo>
                  <a:pt x="0" y="0"/>
                </a:moveTo>
                <a:lnTo>
                  <a:pt x="9966960" y="0"/>
                </a:lnTo>
              </a:path>
            </a:pathLst>
          </a:custGeom>
          <a:ln w="6350">
            <a:solidFill>
              <a:srgbClr val="7E7E7E"/>
            </a:solidFill>
          </a:ln>
        </p:spPr>
        <p:txBody>
          <a:bodyPr wrap="square" lIns="0" tIns="0" rIns="0" bIns="0" rtlCol="0"/>
          <a:lstStyle/>
          <a:p>
            <a:endParaRPr/>
          </a:p>
        </p:txBody>
      </p:sp>
      <p:sp>
        <p:nvSpPr>
          <p:cNvPr id="2" name="Holder 2"/>
          <p:cNvSpPr>
            <a:spLocks noGrp="1"/>
          </p:cNvSpPr>
          <p:nvPr>
            <p:ph type="title"/>
          </p:nvPr>
        </p:nvSpPr>
        <p:spPr>
          <a:xfrm>
            <a:off x="1176343" y="908712"/>
            <a:ext cx="9899015" cy="756919"/>
          </a:xfrm>
          <a:prstGeom prst="rect">
            <a:avLst/>
          </a:prstGeom>
        </p:spPr>
        <p:txBody>
          <a:bodyPr wrap="square" lIns="0" tIns="0" rIns="0" bIns="0">
            <a:spAutoFit/>
          </a:bodyPr>
          <a:lstStyle>
            <a:lvl1pPr>
              <a:defRPr sz="4800" b="0" i="0">
                <a:solidFill>
                  <a:srgbClr val="404040"/>
                </a:solidFill>
                <a:latin typeface="Calibri Light"/>
                <a:cs typeface="Calibri Light"/>
              </a:defRPr>
            </a:lvl1pPr>
          </a:lstStyle>
          <a:p>
            <a:endParaRPr/>
          </a:p>
        </p:txBody>
      </p:sp>
      <p:sp>
        <p:nvSpPr>
          <p:cNvPr id="3" name="Holder 3"/>
          <p:cNvSpPr>
            <a:spLocks noGrp="1"/>
          </p:cNvSpPr>
          <p:nvPr>
            <p:ph type="body" idx="1"/>
          </p:nvPr>
        </p:nvSpPr>
        <p:spPr>
          <a:xfrm>
            <a:off x="1076674" y="1684757"/>
            <a:ext cx="10038689" cy="307777"/>
          </a:xfrm>
          <a:prstGeom prst="rect">
            <a:avLst/>
          </a:prstGeom>
        </p:spPr>
        <p:txBody>
          <a:bodyPr wrap="square" lIns="0" tIns="0" rIns="0" bIns="0">
            <a:spAutoFit/>
          </a:bodyPr>
          <a:lstStyle>
            <a:lvl1pPr>
              <a:defRPr sz="2000" b="0" i="0">
                <a:solidFill>
                  <a:srgbClr val="404040"/>
                </a:solidFill>
                <a:latin typeface="Calibri"/>
                <a:cs typeface="Calibri"/>
              </a:defRPr>
            </a:lvl1pPr>
          </a:lstStyle>
          <a:p>
            <a:endParaRPr/>
          </a:p>
        </p:txBody>
      </p:sp>
      <p:sp>
        <p:nvSpPr>
          <p:cNvPr id="4" name="Holder 4"/>
          <p:cNvSpPr>
            <a:spLocks noGrp="1"/>
          </p:cNvSpPr>
          <p:nvPr>
            <p:ph type="ftr" sz="quarter" idx="5"/>
          </p:nvPr>
        </p:nvSpPr>
        <p:spPr>
          <a:xfrm>
            <a:off x="4145280" y="6377967"/>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67"/>
            <a:ext cx="2804160" cy="276999"/>
          </a:xfrm>
          <a:prstGeom prst="rect">
            <a:avLst/>
          </a:prstGeom>
        </p:spPr>
        <p:txBody>
          <a:bodyPr wrap="square" lIns="0" tIns="0" rIns="0" bIns="0">
            <a:spAutoFit/>
          </a:bodyPr>
          <a:lstStyle>
            <a:lvl1pPr algn="l">
              <a:defRPr>
                <a:solidFill>
                  <a:schemeClr val="tx1">
                    <a:tint val="75000"/>
                  </a:schemeClr>
                </a:solidFill>
              </a:defRPr>
            </a:lvl1pPr>
          </a:lstStyle>
          <a:p>
            <a:fld id="{3B4C0296-C1D3-4EBD-87F1-5E42399BA666}" type="datetime1">
              <a:rPr lang="en-US" smtClean="0"/>
              <a:pPr/>
              <a:t>8/22/2024</a:t>
            </a:fld>
            <a:endParaRPr lang="en-US"/>
          </a:p>
        </p:txBody>
      </p:sp>
      <p:sp>
        <p:nvSpPr>
          <p:cNvPr id="6" name="Holder 6"/>
          <p:cNvSpPr>
            <a:spLocks noGrp="1"/>
          </p:cNvSpPr>
          <p:nvPr>
            <p:ph type="sldNum" sz="quarter" idx="7"/>
          </p:nvPr>
        </p:nvSpPr>
        <p:spPr>
          <a:xfrm>
            <a:off x="8778240" y="6377967"/>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xmlns=""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xmlns=""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xmlns="" id="{F5F4B5C5-A851-4CBC-ABD2-6BA0C3D159BE}"/>
              </a:ext>
              <a:ext uri="{C183D7F6-B498-43B3-948B-1728B52AA6E4}">
                <adec:decorative xmlns:adec="http://schemas.microsoft.com/office/drawing/2017/decorative" xmlns="" val="1"/>
              </a:ext>
            </a:extLst>
          </p:cNvPr>
          <p:cNvSpPr/>
          <p:nvPr userDrawn="1"/>
        </p:nvSpPr>
        <p:spPr>
          <a:xfrm>
            <a:off x="0" y="6622348"/>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xmlns="" id="{8D6646AD-98E6-4A83-9941-472F70696193}"/>
              </a:ext>
            </a:extLst>
          </p:cNvPr>
          <p:cNvSpPr txBox="1"/>
          <p:nvPr userDrawn="1"/>
        </p:nvSpPr>
        <p:spPr>
          <a:xfrm>
            <a:off x="287545" y="6664280"/>
            <a:ext cx="1644771"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xmlns="" val="88156470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 xmlns:a16="http://schemas.microsoft.com/office/drawing/2014/main"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 xmlns:a16="http://schemas.microsoft.com/office/drawing/2014/main"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 xmlns:a16="http://schemas.microsoft.com/office/drawing/2014/main" id="{F5F4B5C5-A851-4CBC-ABD2-6BA0C3D159BE}"/>
              </a:ext>
              <a:ext uri="{C183D7F6-B498-43B3-948B-1728B52AA6E4}">
                <adec:decorative xmlns="" xmlns:adec="http://schemas.microsoft.com/office/drawing/2017/decorative" val="1"/>
              </a:ext>
            </a:extLst>
          </p:cNvPr>
          <p:cNvSpPr/>
          <p:nvPr userDrawn="1"/>
        </p:nvSpPr>
        <p:spPr>
          <a:xfrm>
            <a:off x="0" y="6622348"/>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 xmlns:a16="http://schemas.microsoft.com/office/drawing/2014/main" id="{8D6646AD-98E6-4A83-9941-472F70696193}"/>
              </a:ext>
            </a:extLst>
          </p:cNvPr>
          <p:cNvSpPr txBox="1"/>
          <p:nvPr userDrawn="1"/>
        </p:nvSpPr>
        <p:spPr>
          <a:xfrm>
            <a:off x="287545" y="6664280"/>
            <a:ext cx="1644771"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 xmlns:a16="http://schemas.microsoft.com/office/drawing/2014/main"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 xmlns:a16="http://schemas.microsoft.com/office/drawing/2014/main"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 xmlns:a16="http://schemas.microsoft.com/office/drawing/2014/main" id="{F5F4B5C5-A851-4CBC-ABD2-6BA0C3D159BE}"/>
              </a:ext>
              <a:ext uri="{C183D7F6-B498-43B3-948B-1728B52AA6E4}">
                <adec:decorative xmlns="" xmlns:adec="http://schemas.microsoft.com/office/drawing/2017/decorative" val="1"/>
              </a:ext>
            </a:extLst>
          </p:cNvPr>
          <p:cNvSpPr/>
          <p:nvPr userDrawn="1"/>
        </p:nvSpPr>
        <p:spPr>
          <a:xfrm>
            <a:off x="0" y="6622342"/>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 xmlns:a16="http://schemas.microsoft.com/office/drawing/2014/main" id="{8D6646AD-98E6-4A83-9941-472F70696193}"/>
              </a:ext>
            </a:extLst>
          </p:cNvPr>
          <p:cNvSpPr txBox="1"/>
          <p:nvPr userDrawn="1"/>
        </p:nvSpPr>
        <p:spPr>
          <a:xfrm>
            <a:off x="287545" y="6664280"/>
            <a:ext cx="1644771"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 xmlns:a16="http://schemas.microsoft.com/office/drawing/2014/main"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 xmlns:a16="http://schemas.microsoft.com/office/drawing/2014/main"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 xmlns:a16="http://schemas.microsoft.com/office/drawing/2014/main" id="{F5F4B5C5-A851-4CBC-ABD2-6BA0C3D159BE}"/>
              </a:ext>
              <a:ext uri="{C183D7F6-B498-43B3-948B-1728B52AA6E4}">
                <adec:decorative xmlns="" xmlns:adec="http://schemas.microsoft.com/office/drawing/2017/decorative" val="1"/>
              </a:ext>
            </a:extLst>
          </p:cNvPr>
          <p:cNvSpPr/>
          <p:nvPr userDrawn="1"/>
        </p:nvSpPr>
        <p:spPr>
          <a:xfrm>
            <a:off x="0" y="6622338"/>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 xmlns:a16="http://schemas.microsoft.com/office/drawing/2014/main" id="{8D6646AD-98E6-4A83-9941-472F70696193}"/>
              </a:ext>
            </a:extLst>
          </p:cNvPr>
          <p:cNvSpPr txBox="1"/>
          <p:nvPr userDrawn="1"/>
        </p:nvSpPr>
        <p:spPr>
          <a:xfrm>
            <a:off x="287545" y="6664280"/>
            <a:ext cx="1644771"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 xmlns:a16="http://schemas.microsoft.com/office/drawing/2014/main" id="{881C4C4E-EEEF-442A-AE3B-63C7E062F18C}"/>
              </a:ext>
            </a:extLst>
          </p:cNvPr>
          <p:cNvSpPr>
            <a:spLocks noGrp="1"/>
          </p:cNvSpPr>
          <p:nvPr>
            <p:ph type="title"/>
          </p:nvPr>
        </p:nvSpPr>
        <p:spPr>
          <a:xfrm>
            <a:off x="457200" y="136257"/>
            <a:ext cx="112776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 xmlns:a16="http://schemas.microsoft.com/office/drawing/2014/main" id="{4F2C87DD-ADFA-433D-B7C8-4E9E42BC9E0F}"/>
              </a:ext>
            </a:extLst>
          </p:cNvPr>
          <p:cNvSpPr>
            <a:spLocks noGrp="1"/>
          </p:cNvSpPr>
          <p:nvPr>
            <p:ph type="body" idx="1"/>
          </p:nvPr>
        </p:nvSpPr>
        <p:spPr>
          <a:xfrm>
            <a:off x="457200" y="1273877"/>
            <a:ext cx="112776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 xmlns:a16="http://schemas.microsoft.com/office/drawing/2014/main" id="{F5F4B5C5-A851-4CBC-ABD2-6BA0C3D159BE}"/>
              </a:ext>
              <a:ext uri="{C183D7F6-B498-43B3-948B-1728B52AA6E4}">
                <adec:decorative xmlns="" xmlns:adec="http://schemas.microsoft.com/office/drawing/2017/decorative" val="1"/>
              </a:ext>
            </a:extLst>
          </p:cNvPr>
          <p:cNvSpPr/>
          <p:nvPr userDrawn="1"/>
        </p:nvSpPr>
        <p:spPr>
          <a:xfrm>
            <a:off x="0" y="6622332"/>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 xmlns:a16="http://schemas.microsoft.com/office/drawing/2014/main" id="{8D6646AD-98E6-4A83-9941-472F70696193}"/>
              </a:ext>
            </a:extLst>
          </p:cNvPr>
          <p:cNvSpPr txBox="1"/>
          <p:nvPr userDrawn="1"/>
        </p:nvSpPr>
        <p:spPr>
          <a:xfrm>
            <a:off x="287545" y="6664280"/>
            <a:ext cx="1644771"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7.xml"/><Relationship Id="rId1" Type="http://schemas.openxmlformats.org/officeDocument/2006/relationships/tags" Target="../tags/tag4.xml"/></Relationships>
</file>

<file path=ppt/slides/_rels/slide10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28.xml"/></Relationships>
</file>

<file path=ppt/slides/_rels/slide10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28.xml"/></Relationships>
</file>

<file path=ppt/slides/_rels/slide10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0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2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1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2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1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28.xml"/></Relationships>
</file>

<file path=ppt/slides/_rels/slide11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7.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7.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7.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7.xml"/><Relationship Id="rId1" Type="http://schemas.openxmlformats.org/officeDocument/2006/relationships/tags" Target="../tags/tag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7.xml"/><Relationship Id="rId1" Type="http://schemas.openxmlformats.org/officeDocument/2006/relationships/tags" Target="../tags/tag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7.xml"/><Relationship Id="rId1" Type="http://schemas.openxmlformats.org/officeDocument/2006/relationships/tags" Target="../tags/tag14.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9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hyperlink" Target="http://www.example.com/" TargetMode="Externa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hyperlink" Target="http://www.forouzan.biz/"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 y="643501"/>
            <a:ext cx="12039600" cy="3330353"/>
          </a:xfrm>
          <a:effectLst>
            <a:outerShdw blurRad="50800" dist="38100" dir="2700000" algn="tl" rotWithShape="0">
              <a:prstClr val="black">
                <a:alpha val="40000"/>
              </a:prstClr>
            </a:outerShdw>
          </a:effectLst>
        </p:spPr>
        <p:txBody>
          <a:bodyPr>
            <a:normAutofit/>
          </a:bodyPr>
          <a:lstStyle/>
          <a:p>
            <a:pPr algn="ctr"/>
            <a:r>
              <a:rPr lang="en-IN" altLang="en-US" sz="4400" b="1" dirty="0">
                <a:solidFill>
                  <a:schemeClr val="bg1"/>
                </a:solidFill>
              </a:rPr>
              <a:t>TCP/IP Protocol Suite: Application Layer</a:t>
            </a:r>
          </a:p>
        </p:txBody>
      </p:sp>
      <p:cxnSp>
        <p:nvCxnSpPr>
          <p:cNvPr id="38" name="Straight Connector 37"/>
          <p:cNvCxnSpPr>
            <a:cxnSpLocks noGrp="1" noRot="1" noChangeAspect="1" noMove="1" noResize="1" noEditPoints="1" noAdjustHandles="1" noChangeArrowheads="1" noChangeShapeType="1"/>
          </p:cNvCxnSpPr>
          <p:nvPr/>
        </p:nvCxnSpPr>
        <p:spPr>
          <a:xfrm>
            <a:off x="3393884"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4037329" y="4345322"/>
            <a:ext cx="5405251" cy="1138773"/>
          </a:xfrm>
          <a:prstGeom prst="rect">
            <a:avLst/>
          </a:prstGeom>
          <a:noFill/>
        </p:spPr>
        <p:txBody>
          <a:bodyPr wrap="square" rtlCol="0">
            <a:spAutoFit/>
          </a:bodyPr>
          <a:lstStyle/>
          <a:p>
            <a:r>
              <a:rPr lang="en-IN" altLang="en-US" sz="2800" dirty="0" smtClean="0">
                <a:solidFill>
                  <a:srgbClr val="00B050"/>
                </a:solidFill>
                <a:latin typeface="Georgia" panose="02040502050405020303" charset="0"/>
                <a:cs typeface="Georgia" panose="02040502050405020303" charset="0"/>
              </a:rPr>
              <a:t>Faculty: Dr. </a:t>
            </a:r>
            <a:r>
              <a:rPr lang="en-IN" altLang="en-US" sz="2800" dirty="0" err="1" smtClean="0">
                <a:solidFill>
                  <a:srgbClr val="00B050"/>
                </a:solidFill>
                <a:latin typeface="Georgia" panose="02040502050405020303" charset="0"/>
                <a:cs typeface="Georgia" panose="02040502050405020303" charset="0"/>
              </a:rPr>
              <a:t>Asif</a:t>
            </a:r>
            <a:r>
              <a:rPr lang="en-IN" altLang="en-US" sz="2800" dirty="0" smtClean="0">
                <a:solidFill>
                  <a:srgbClr val="00B050"/>
                </a:solidFill>
                <a:latin typeface="Georgia" panose="02040502050405020303" charset="0"/>
                <a:cs typeface="Georgia" panose="02040502050405020303" charset="0"/>
              </a:rPr>
              <a:t> </a:t>
            </a:r>
            <a:r>
              <a:rPr lang="en-IN" altLang="en-US" sz="2800" dirty="0" err="1" smtClean="0">
                <a:solidFill>
                  <a:srgbClr val="00B050"/>
                </a:solidFill>
                <a:latin typeface="Georgia" panose="02040502050405020303" charset="0"/>
                <a:cs typeface="Georgia" panose="02040502050405020303" charset="0"/>
              </a:rPr>
              <a:t>Uddin</a:t>
            </a:r>
            <a:r>
              <a:rPr lang="en-IN" altLang="en-US" sz="2800" dirty="0" smtClean="0">
                <a:solidFill>
                  <a:srgbClr val="00B050"/>
                </a:solidFill>
                <a:latin typeface="Georgia" panose="02040502050405020303" charset="0"/>
                <a:cs typeface="Georgia" panose="02040502050405020303" charset="0"/>
              </a:rPr>
              <a:t> Khan</a:t>
            </a:r>
            <a:endParaRPr lang="en-IN" altLang="en-US" sz="2800" dirty="0">
              <a:solidFill>
                <a:srgbClr val="00B050"/>
              </a:solidFill>
              <a:latin typeface="Georgia" panose="02040502050405020303" charset="0"/>
              <a:cs typeface="Georgia" panose="02040502050405020303" charset="0"/>
            </a:endParaRPr>
          </a:p>
          <a:p>
            <a:r>
              <a:rPr lang="en-IN" altLang="en-US" sz="2400" dirty="0">
                <a:solidFill>
                  <a:srgbClr val="00B050"/>
                </a:solidFill>
                <a:latin typeface="Georgia" panose="02040502050405020303" charset="0"/>
                <a:cs typeface="Georgia" panose="02040502050405020303" charset="0"/>
              </a:rPr>
              <a:t>    Assistant Professor</a:t>
            </a:r>
          </a:p>
          <a:p>
            <a:r>
              <a:rPr lang="en-IN" altLang="en-US" sz="1600" dirty="0">
                <a:solidFill>
                  <a:srgbClr val="00B050"/>
                </a:solidFill>
                <a:latin typeface="Georgia" panose="02040502050405020303" charset="0"/>
                <a:cs typeface="Georgia" panose="02040502050405020303" charset="0"/>
              </a:rPr>
              <a:t>                  KIIT University</a:t>
            </a:r>
          </a:p>
        </p:txBody>
      </p:sp>
      <p:sp>
        <p:nvSpPr>
          <p:cNvPr id="5" name="Slide Number Placeholder 4"/>
          <p:cNvSpPr>
            <a:spLocks noGrp="1"/>
          </p:cNvSpPr>
          <p:nvPr>
            <p:ph type="sldNum" sz="quarter" idx="12"/>
          </p:nvPr>
        </p:nvSpPr>
        <p:spPr/>
        <p:txBody>
          <a:bodyPr/>
          <a:lstStyle/>
          <a:p>
            <a:fld id="{3A98EE3D-8CD1-4C3F-BD1C-C98C9596463C}" type="slidenum">
              <a:rPr lang="en-US" smtClean="0"/>
              <a:pPr/>
              <a:t>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63" y="171903"/>
            <a:ext cx="10515600" cy="518563"/>
          </a:xfrm>
        </p:spPr>
        <p:txBody>
          <a:bodyPr>
            <a:normAutofit fontScale="90000"/>
          </a:bodyPr>
          <a:lstStyle/>
          <a:p>
            <a:r>
              <a:rPr lang="en-IN" altLang="en-US" dirty="0" smtClean="0"/>
              <a:t>New Paradigm: Peer-to-Peer Paradigm</a:t>
            </a:r>
            <a:endParaRPr lang="en-IN" altLang="en-US" dirty="0"/>
          </a:p>
        </p:txBody>
      </p:sp>
      <p:pic>
        <p:nvPicPr>
          <p:cNvPr id="4" name="Picture 3"/>
          <p:cNvPicPr>
            <a:picLocks noChangeAspect="1"/>
          </p:cNvPicPr>
          <p:nvPr>
            <p:custDataLst>
              <p:tags r:id="rId1"/>
            </p:custDataLst>
          </p:nvPr>
        </p:nvPicPr>
        <p:blipFill>
          <a:blip r:embed="rId3"/>
          <a:stretch>
            <a:fillRect/>
          </a:stretch>
        </p:blipFill>
        <p:spPr>
          <a:xfrm>
            <a:off x="363171" y="833833"/>
            <a:ext cx="6205580" cy="5585629"/>
          </a:xfrm>
          <a:prstGeom prst="rect">
            <a:avLst/>
          </a:prstGeom>
        </p:spPr>
      </p:pic>
      <p:sp>
        <p:nvSpPr>
          <p:cNvPr id="5" name="Content Placeholder 5"/>
          <p:cNvSpPr txBox="1">
            <a:spLocks/>
          </p:cNvSpPr>
          <p:nvPr/>
        </p:nvSpPr>
        <p:spPr>
          <a:xfrm>
            <a:off x="6839341" y="886408"/>
            <a:ext cx="4954555" cy="5607698"/>
          </a:xfrm>
          <a:prstGeom prst="rect">
            <a:avLst/>
          </a:prstGeom>
        </p:spPr>
        <p:txBody>
          <a:bodyPr>
            <a:noAutofit/>
          </a:bodyPr>
          <a:lstStyle/>
          <a:p>
            <a:pPr marL="352425" lvl="0" indent="-222250">
              <a:lnSpc>
                <a:spcPct val="90000"/>
              </a:lnSpc>
              <a:spcBef>
                <a:spcPts val="1000"/>
              </a:spcBef>
              <a:buClr>
                <a:srgbClr val="0000A3"/>
              </a:buClr>
              <a:buFont typeface="Wingdings" panose="05000000000000000000" pitchFamily="2" charset="2"/>
              <a:buChar char="§"/>
              <a:defRPr/>
            </a:pPr>
            <a:r>
              <a:rPr lang="en-US" sz="2400" dirty="0" smtClean="0"/>
              <a:t>A new paradigm, which has emerged to respond to the needs of some new applications. </a:t>
            </a:r>
            <a:r>
              <a:rPr lang="en-US" sz="2400" dirty="0" err="1" smtClean="0"/>
              <a:t>E.g</a:t>
            </a:r>
            <a:r>
              <a:rPr lang="en-US" sz="2400" dirty="0" smtClean="0"/>
              <a:t> </a:t>
            </a:r>
            <a:r>
              <a:rPr lang="en-US" sz="2400" dirty="0" err="1" smtClean="0"/>
              <a:t>BitTorrent</a:t>
            </a:r>
            <a:r>
              <a:rPr lang="en-US" sz="2400" dirty="0" smtClean="0"/>
              <a:t>, Skype </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In this paradigm, there</a:t>
            </a:r>
            <a:r>
              <a:rPr kumimoji="0" lang="en-IN" alt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is no need for a server process to be running all the time and waiting for the client</a:t>
            </a:r>
            <a:r>
              <a:rPr kumimoji="0" lang="en-IN" alt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processes to connect. The responsibility is shared between peers.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 computer connected to the Internet can provide service at one time and receive service at another</a:t>
            </a:r>
            <a:r>
              <a:rPr kumimoji="0" lang="en-IN" alt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time. A computer can even provide and receive services at the same time.</a:t>
            </a:r>
          </a:p>
        </p:txBody>
      </p:sp>
      <p:sp>
        <p:nvSpPr>
          <p:cNvPr id="6" name="Slide Number Placeholder 5"/>
          <p:cNvSpPr>
            <a:spLocks noGrp="1"/>
          </p:cNvSpPr>
          <p:nvPr>
            <p:ph type="sldNum" sz="quarter" idx="4"/>
          </p:nvPr>
        </p:nvSpPr>
        <p:spPr/>
        <p:txBody>
          <a:bodyPr/>
          <a:lstStyle/>
          <a:p>
            <a:r>
              <a:rPr lang="en-US" smtClean="0"/>
              <a:t>Introduction: 1-</a:t>
            </a:r>
            <a:fld id="{C4204591-24BD-A542-B9D5-F8D8A88D2FEE}" type="slidenum">
              <a:rPr lang="en-US" smtClean="0"/>
              <a:pPr/>
              <a:t>10</a:t>
            </a:fld>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rPr>
              <a:t>Figure 10.20 Format of an e-mail</a:t>
            </a:r>
          </a:p>
        </p:txBody>
      </p:sp>
      <p:pic>
        <p:nvPicPr>
          <p:cNvPr id="9" name="Picture 2" descr="A diagram compares the format of postal mail and e-mail.">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759284" y="1219053"/>
            <a:ext cx="10673435" cy="4846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100</a:t>
            </a:fld>
            <a:endParaRPr lang="en-US"/>
          </a:p>
        </p:txBody>
      </p:sp>
    </p:spTree>
    <p:extLst>
      <p:ext uri="{BB962C8B-B14F-4D97-AF65-F5344CB8AC3E}">
        <p14:creationId xmlns:p14="http://schemas.microsoft.com/office/powerpoint/2010/main" xmlns="" val="6091552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rPr>
              <a:t>Figure 10.21 E-mail address</a:t>
            </a:r>
          </a:p>
        </p:txBody>
      </p:sp>
      <p:pic>
        <p:nvPicPr>
          <p:cNvPr id="9" name="Picture 2" descr="The figure shows Email address format.">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547618" y="1829611"/>
            <a:ext cx="10673435" cy="8474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 Placeholder 3">
            <a:extLst>
              <a:ext uri="{FF2B5EF4-FFF2-40B4-BE49-F238E27FC236}">
                <a16:creationId xmlns:a16="http://schemas.microsoft.com/office/drawing/2014/main" xmlns="" id="{9AA9EC5A-EAAF-4DCA-829E-87D50C8D1383}"/>
              </a:ext>
            </a:extLst>
          </p:cNvPr>
          <p:cNvSpPr>
            <a:spLocks noGrp="1"/>
          </p:cNvSpPr>
          <p:nvPr>
            <p:ph type="body" sz="quarter" idx="40"/>
          </p:nvPr>
        </p:nvSpPr>
        <p:spPr>
          <a:xfrm>
            <a:off x="4267200" y="6300791"/>
            <a:ext cx="3657600" cy="192087"/>
          </a:xfrm>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101</a:t>
            </a:fld>
            <a:endParaRPr lang="en-US"/>
          </a:p>
        </p:txBody>
      </p:sp>
    </p:spTree>
    <p:extLst>
      <p:ext uri="{BB962C8B-B14F-4D97-AF65-F5344CB8AC3E}">
        <p14:creationId xmlns:p14="http://schemas.microsoft.com/office/powerpoint/2010/main" xmlns="" val="22656565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smtClean="0"/>
              <a:t>Protocols used in electronic mail</a:t>
            </a:r>
            <a:endParaRPr lang="en-US" dirty="0"/>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448733" y="1031176"/>
            <a:ext cx="11277600" cy="1822090"/>
          </a:xfrm>
        </p:spPr>
        <p:txBody>
          <a:bodyPr/>
          <a:lstStyle/>
          <a:p>
            <a:pPr>
              <a:defRPr/>
            </a:pPr>
            <a:r>
              <a:rPr lang="en-US" dirty="0" smtClean="0"/>
              <a:t>Based </a:t>
            </a:r>
            <a:r>
              <a:rPr lang="en-US" dirty="0"/>
              <a:t>on the common scenario (Figure 10.19), we can say that the e-mail is one of those applications that needs three uses of client-server paradigms to accomplish its task. </a:t>
            </a:r>
            <a:endParaRPr lang="en-US" dirty="0" smtClean="0"/>
          </a:p>
          <a:p>
            <a:pPr>
              <a:defRPr/>
            </a:pPr>
            <a:r>
              <a:rPr lang="en-US" dirty="0" smtClean="0"/>
              <a:t>It </a:t>
            </a:r>
            <a:r>
              <a:rPr lang="en-US" dirty="0"/>
              <a:t>is important that we distinguish these three when we are dealing with e-mail. </a:t>
            </a:r>
            <a:endParaRPr lang="en-US" dirty="0" smtClean="0"/>
          </a:p>
          <a:p>
            <a:pPr>
              <a:defRPr/>
            </a:pPr>
            <a:r>
              <a:rPr lang="en-US" dirty="0" smtClean="0"/>
              <a:t>Figure </a:t>
            </a:r>
            <a:r>
              <a:rPr lang="en-US" dirty="0"/>
              <a:t>10.22 shows these three client-server applications. </a:t>
            </a:r>
            <a:endParaRPr lang="en-US" dirty="0" smtClean="0"/>
          </a:p>
          <a:p>
            <a:pPr>
              <a:defRPr/>
            </a:pPr>
            <a:r>
              <a:rPr lang="en-US" dirty="0" smtClean="0"/>
              <a:t>We </a:t>
            </a:r>
            <a:r>
              <a:rPr lang="en-US" dirty="0"/>
              <a:t>refer to the first and the second as Message Transfer Agents (MTAs), the third as Message Access Agent (MAA).</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102</a:t>
            </a:fld>
            <a:endParaRPr lang="en-US"/>
          </a:p>
        </p:txBody>
      </p:sp>
      <p:pic>
        <p:nvPicPr>
          <p:cNvPr id="5" name="Picture 2" descr="A diagram represents the protocols used in sending e-mail between users.">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399789" y="3738193"/>
            <a:ext cx="10630427" cy="20920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2899162" y="5962133"/>
            <a:ext cx="4924039" cy="369332"/>
          </a:xfrm>
          <a:prstGeom prst="rect">
            <a:avLst/>
          </a:prstGeom>
        </p:spPr>
        <p:txBody>
          <a:bodyPr wrap="square">
            <a:spAutoFit/>
          </a:bodyPr>
          <a:lstStyle/>
          <a:p>
            <a:r>
              <a:rPr lang="en-US" altLang="en-US" dirty="0" smtClean="0"/>
              <a:t>Figure 10.22: Protocols used in electronic mail</a:t>
            </a:r>
            <a:endParaRPr lang="en-US" dirty="0"/>
          </a:p>
        </p:txBody>
      </p:sp>
    </p:spTree>
    <p:extLst>
      <p:ext uri="{BB962C8B-B14F-4D97-AF65-F5344CB8AC3E}">
        <p14:creationId xmlns:p14="http://schemas.microsoft.com/office/powerpoint/2010/main" xmlns="" val="40551832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pPr>
              <a:defRPr/>
            </a:pPr>
            <a:r>
              <a:rPr lang="en-US" dirty="0" smtClean="0"/>
              <a:t>SMTP (Simple Mail Transfer Protocol) is the standard protocol used for sending emails across the Internet. </a:t>
            </a:r>
          </a:p>
          <a:p>
            <a:pPr>
              <a:defRPr/>
            </a:pPr>
            <a:r>
              <a:rPr lang="en-US" dirty="0" smtClean="0"/>
              <a:t>It operates on </a:t>
            </a:r>
            <a:r>
              <a:rPr lang="en-US" dirty="0" smtClean="0">
                <a:solidFill>
                  <a:srgbClr val="FF0000"/>
                </a:solidFill>
              </a:rPr>
              <a:t>port 25 </a:t>
            </a:r>
            <a:r>
              <a:rPr lang="en-US" dirty="0" smtClean="0"/>
              <a:t>by default, although other ports like 587 or 465 are often used for encrypted communication.</a:t>
            </a:r>
          </a:p>
          <a:p>
            <a:endParaRPr lang="en-US" dirty="0"/>
          </a:p>
        </p:txBody>
      </p:sp>
      <p:sp>
        <p:nvSpPr>
          <p:cNvPr id="8" name="Title 7"/>
          <p:cNvSpPr>
            <a:spLocks noGrp="1"/>
          </p:cNvSpPr>
          <p:nvPr>
            <p:ph type="title"/>
          </p:nvPr>
        </p:nvSpPr>
        <p:spPr/>
        <p:txBody>
          <a:bodyPr/>
          <a:lstStyle/>
          <a:p>
            <a:r>
              <a:rPr lang="en-US" dirty="0" smtClean="0"/>
              <a:t>SMTP (Simple Mail Transfer Protocol)</a:t>
            </a:r>
            <a:endParaRPr lang="en-US" dirty="0"/>
          </a:p>
        </p:txBody>
      </p:sp>
      <p:sp>
        <p:nvSpPr>
          <p:cNvPr id="7" name="Slide Number Placeholder 6"/>
          <p:cNvSpPr>
            <a:spLocks noGrp="1"/>
          </p:cNvSpPr>
          <p:nvPr>
            <p:ph type="sldNum" sz="quarter" idx="4"/>
          </p:nvPr>
        </p:nvSpPr>
        <p:spPr/>
        <p:txBody>
          <a:bodyPr/>
          <a:lstStyle/>
          <a:p>
            <a:fld id="{68151E55-6873-49E2-B8D5-2F265E6F1973}"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dirty="0" smtClean="0"/>
              <a:t>Client Request</a:t>
            </a:r>
            <a:r>
              <a:rPr lang="en-US" dirty="0" smtClean="0"/>
              <a:t>: Your email client (like Outlook, Thunderbird, or a web-based service) sends a request to the SMTP server.</a:t>
            </a:r>
          </a:p>
          <a:p>
            <a:r>
              <a:rPr lang="en-US" b="1" dirty="0" smtClean="0"/>
              <a:t>Server Authentication</a:t>
            </a:r>
            <a:r>
              <a:rPr lang="en-US" dirty="0" smtClean="0"/>
              <a:t>: The SMTP server authenticates the sender. This usually involves providing a username and password.</a:t>
            </a:r>
          </a:p>
          <a:p>
            <a:r>
              <a:rPr lang="en-US" b="1" dirty="0" smtClean="0"/>
              <a:t>Message Transfer</a:t>
            </a:r>
            <a:r>
              <a:rPr lang="en-US" dirty="0" smtClean="0"/>
              <a:t>: The server processes the email, including recipient addresses, message content, and attachments.</a:t>
            </a:r>
          </a:p>
          <a:p>
            <a:r>
              <a:rPr lang="en-US" b="1" dirty="0" smtClean="0"/>
              <a:t>Forwarding</a:t>
            </a:r>
            <a:r>
              <a:rPr lang="en-US" dirty="0" smtClean="0"/>
              <a:t>: The SMTP server then forwards the email to the recipient's SMTP server.</a:t>
            </a:r>
          </a:p>
          <a:p>
            <a:r>
              <a:rPr lang="en-US" b="1" dirty="0" smtClean="0"/>
              <a:t>Delivery</a:t>
            </a:r>
            <a:r>
              <a:rPr lang="en-US" dirty="0" smtClean="0"/>
              <a:t>: The recipient's server uses a different protocol, like IMAP or POP3, to place the email into the recipient’s mailbox.</a:t>
            </a:r>
            <a:endParaRPr lang="en-US" dirty="0"/>
          </a:p>
        </p:txBody>
      </p:sp>
      <p:sp>
        <p:nvSpPr>
          <p:cNvPr id="3" name="Title 2"/>
          <p:cNvSpPr>
            <a:spLocks noGrp="1"/>
          </p:cNvSpPr>
          <p:nvPr>
            <p:ph type="title"/>
          </p:nvPr>
        </p:nvSpPr>
        <p:spPr/>
        <p:txBody>
          <a:bodyPr/>
          <a:lstStyle/>
          <a:p>
            <a:r>
              <a:rPr lang="en-US" dirty="0" smtClean="0"/>
              <a:t>How SMTP Works</a:t>
            </a:r>
            <a:endParaRPr lang="en-US" dirty="0"/>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104</a:t>
            </a:fld>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i="0" dirty="0">
                <a:latin typeface="+mj-lt"/>
              </a:rPr>
              <a:t>Table 10.6 SMTP commands</a:t>
            </a:r>
          </a:p>
        </p:txBody>
      </p:sp>
      <p:graphicFrame>
        <p:nvGraphicFramePr>
          <p:cNvPr id="5" name="Table 2">
            <a:extLst>
              <a:ext uri="{FF2B5EF4-FFF2-40B4-BE49-F238E27FC236}">
                <a16:creationId xmlns:a16="http://schemas.microsoft.com/office/drawing/2014/main" xmlns="" id="{14C47D5E-CDE5-485C-89C9-CCD97F222429}"/>
              </a:ext>
            </a:extLst>
          </p:cNvPr>
          <p:cNvGraphicFramePr>
            <a:graphicFrameLocks noGrp="1"/>
          </p:cNvGraphicFramePr>
          <p:nvPr>
            <p:extLst>
              <p:ext uri="{D42A27DB-BD31-4B8C-83A1-F6EECF244321}">
                <p14:modId xmlns:p14="http://schemas.microsoft.com/office/powerpoint/2010/main" xmlns="" val="2902344286"/>
              </p:ext>
            </p:extLst>
          </p:nvPr>
        </p:nvGraphicFramePr>
        <p:xfrm>
          <a:off x="792480" y="983411"/>
          <a:ext cx="10607040" cy="5413796"/>
        </p:xfrm>
        <a:graphic>
          <a:graphicData uri="http://schemas.openxmlformats.org/drawingml/2006/table">
            <a:tbl>
              <a:tblPr firstRow="1" bandRow="1">
                <a:tableStyleId>{5C22544A-7EE6-4342-B048-85BDC9FD1C3A}</a:tableStyleId>
              </a:tblPr>
              <a:tblGrid>
                <a:gridCol w="1950720">
                  <a:extLst>
                    <a:ext uri="{9D8B030D-6E8A-4147-A177-3AD203B41FA5}">
                      <a16:colId xmlns:a16="http://schemas.microsoft.com/office/drawing/2014/main" xmlns="" val="1898983139"/>
                    </a:ext>
                  </a:extLst>
                </a:gridCol>
                <a:gridCol w="2682240">
                  <a:extLst>
                    <a:ext uri="{9D8B030D-6E8A-4147-A177-3AD203B41FA5}">
                      <a16:colId xmlns:a16="http://schemas.microsoft.com/office/drawing/2014/main" xmlns="" val="2501661936"/>
                    </a:ext>
                  </a:extLst>
                </a:gridCol>
                <a:gridCol w="5974080">
                  <a:extLst>
                    <a:ext uri="{9D8B030D-6E8A-4147-A177-3AD203B41FA5}">
                      <a16:colId xmlns:a16="http://schemas.microsoft.com/office/drawing/2014/main" xmlns="" val="556584882"/>
                    </a:ext>
                  </a:extLst>
                </a:gridCol>
              </a:tblGrid>
              <a:tr h="297951">
                <a:tc>
                  <a:txBody>
                    <a:bodyPr/>
                    <a:lstStyle/>
                    <a:p>
                      <a:pPr algn="ctr"/>
                      <a:r>
                        <a:rPr lang="en-IN" sz="1400" b="0" i="1" dirty="0">
                          <a:solidFill>
                            <a:schemeClr val="tx1"/>
                          </a:solidFill>
                        </a:rPr>
                        <a:t>Keyword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Argument(s)</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Description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xmlns="" val="2028555015"/>
                  </a:ext>
                </a:extLst>
              </a:tr>
              <a:tr h="297951">
                <a:tc>
                  <a:txBody>
                    <a:bodyPr/>
                    <a:lstStyle/>
                    <a:p>
                      <a:r>
                        <a:rPr lang="en-IN" sz="1400" b="1" dirty="0">
                          <a:solidFill>
                            <a:schemeClr val="tx1"/>
                          </a:solidFill>
                        </a:rPr>
                        <a:t>HELO</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Sender’s host name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Identifies itself</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286564285"/>
                  </a:ext>
                </a:extLst>
              </a:tr>
              <a:tr h="297951">
                <a:tc>
                  <a:txBody>
                    <a:bodyPr/>
                    <a:lstStyle/>
                    <a:p>
                      <a:r>
                        <a:rPr lang="en-IN" sz="1400" b="1" dirty="0">
                          <a:solidFill>
                            <a:schemeClr val="tx1"/>
                          </a:solidFill>
                        </a:rPr>
                        <a:t>MAIL FROM</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Sender of the message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Identifies the sender of the message</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446880650"/>
                  </a:ext>
                </a:extLst>
              </a:tr>
              <a:tr h="297951">
                <a:tc>
                  <a:txBody>
                    <a:bodyPr/>
                    <a:lstStyle/>
                    <a:p>
                      <a:r>
                        <a:rPr lang="en-IN" sz="1400" b="1" dirty="0">
                          <a:solidFill>
                            <a:schemeClr val="tx1"/>
                          </a:solidFill>
                        </a:rPr>
                        <a:t>RCPT TO</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Intended recipient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Identifies the recipient of the message</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742858526"/>
                  </a:ext>
                </a:extLst>
              </a:tr>
              <a:tr h="297951">
                <a:tc>
                  <a:txBody>
                    <a:bodyPr/>
                    <a:lstStyle/>
                    <a:p>
                      <a:r>
                        <a:rPr lang="en-IN" sz="1400" b="1" dirty="0">
                          <a:solidFill>
                            <a:schemeClr val="tx1"/>
                          </a:solidFill>
                        </a:rPr>
                        <a:t>DATA</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u="none" dirty="0">
                          <a:solidFill>
                            <a:schemeClr val="tx1"/>
                          </a:solidFill>
                        </a:rPr>
                        <a:t>Body of the mail</a:t>
                      </a:r>
                      <a:endParaRPr lang="en-IN" sz="14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Sends the actual message</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923861588"/>
                  </a:ext>
                </a:extLst>
              </a:tr>
              <a:tr h="297951">
                <a:tc>
                  <a:txBody>
                    <a:bodyPr/>
                    <a:lstStyle/>
                    <a:p>
                      <a:r>
                        <a:rPr lang="en-IN" sz="1400" b="1" dirty="0">
                          <a:solidFill>
                            <a:schemeClr val="tx1"/>
                          </a:solidFill>
                        </a:rPr>
                        <a:t>QUIT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14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IN" sz="1400" dirty="0">
                          <a:solidFill>
                            <a:schemeClr val="tx1"/>
                          </a:solidFill>
                        </a:rPr>
                        <a:t>Terminates the message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910021711"/>
                  </a:ext>
                </a:extLst>
              </a:tr>
              <a:tr h="297951">
                <a:tc>
                  <a:txBody>
                    <a:bodyPr/>
                    <a:lstStyle/>
                    <a:p>
                      <a:r>
                        <a:rPr lang="en-IN" sz="1400" b="1" dirty="0">
                          <a:solidFill>
                            <a:schemeClr val="tx1"/>
                          </a:solidFill>
                        </a:rPr>
                        <a:t>RSET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14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Aborts the current mail transaction</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605104418"/>
                  </a:ext>
                </a:extLst>
              </a:tr>
              <a:tr h="297951">
                <a:tc>
                  <a:txBody>
                    <a:bodyPr/>
                    <a:lstStyle/>
                    <a:p>
                      <a:r>
                        <a:rPr lang="en-IN" sz="1400" b="1" dirty="0">
                          <a:solidFill>
                            <a:schemeClr val="tx1"/>
                          </a:solidFill>
                        </a:rPr>
                        <a:t>VRFY</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Name of recipient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Verifies the address of the recipient</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964942040"/>
                  </a:ext>
                </a:extLst>
              </a:tr>
              <a:tr h="297951">
                <a:tc>
                  <a:txBody>
                    <a:bodyPr/>
                    <a:lstStyle/>
                    <a:p>
                      <a:r>
                        <a:rPr lang="en-IN" sz="1400" b="1" dirty="0">
                          <a:solidFill>
                            <a:schemeClr val="tx1"/>
                          </a:solidFill>
                        </a:rPr>
                        <a:t>NOOP</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14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Checks the status of the recipient</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950127053"/>
                  </a:ext>
                </a:extLst>
              </a:tr>
              <a:tr h="297951">
                <a:tc>
                  <a:txBody>
                    <a:bodyPr/>
                    <a:lstStyle/>
                    <a:p>
                      <a:r>
                        <a:rPr lang="en-IN" sz="1400" b="1" dirty="0">
                          <a:solidFill>
                            <a:schemeClr val="tx1"/>
                          </a:solidFill>
                        </a:rPr>
                        <a:t>TURN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14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Switches the sender and the recipient</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203133669"/>
                  </a:ext>
                </a:extLst>
              </a:tr>
              <a:tr h="297951">
                <a:tc>
                  <a:txBody>
                    <a:bodyPr/>
                    <a:lstStyle/>
                    <a:p>
                      <a:r>
                        <a:rPr lang="en-IN" sz="1400" b="1" dirty="0">
                          <a:solidFill>
                            <a:schemeClr val="tx1"/>
                          </a:solidFill>
                        </a:rPr>
                        <a:t>EXPN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Mailing list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Asks the recipient to expand the mailing list</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863266229"/>
                  </a:ext>
                </a:extLst>
              </a:tr>
              <a:tr h="506516">
                <a:tc>
                  <a:txBody>
                    <a:bodyPr/>
                    <a:lstStyle/>
                    <a:p>
                      <a:r>
                        <a:rPr lang="en-IN" sz="1400" b="1" dirty="0">
                          <a:solidFill>
                            <a:schemeClr val="tx1"/>
                          </a:solidFill>
                        </a:rPr>
                        <a:t>HELP</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Command name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Asks the recipient to send information about the command sent as the argument</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4128482888"/>
                  </a:ext>
                </a:extLst>
              </a:tr>
              <a:tr h="506516">
                <a:tc>
                  <a:txBody>
                    <a:bodyPr/>
                    <a:lstStyle/>
                    <a:p>
                      <a:r>
                        <a:rPr lang="en-IN" sz="1400" b="1" dirty="0">
                          <a:solidFill>
                            <a:schemeClr val="tx1"/>
                          </a:solidFill>
                        </a:rPr>
                        <a:t>SEND FROM</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Intended recipient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Specifies that the mail be delivered only to the terminal of the recipient, and not to the mailbox</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530433744"/>
                  </a:ext>
                </a:extLst>
              </a:tr>
              <a:tr h="506516">
                <a:tc>
                  <a:txBody>
                    <a:bodyPr/>
                    <a:lstStyle/>
                    <a:p>
                      <a:r>
                        <a:rPr lang="en-IN" sz="1400" b="1" dirty="0">
                          <a:solidFill>
                            <a:schemeClr val="tx1"/>
                          </a:solidFill>
                        </a:rPr>
                        <a:t>SMOL FROM</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Intended recipient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Specifies that the mail be delivered to the terminal or the mailbox of the recipient</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4074440671"/>
                  </a:ext>
                </a:extLst>
              </a:tr>
              <a:tr h="506516">
                <a:tc>
                  <a:txBody>
                    <a:bodyPr/>
                    <a:lstStyle/>
                    <a:p>
                      <a:r>
                        <a:rPr lang="en-IN" sz="1400" b="1" dirty="0">
                          <a:solidFill>
                            <a:schemeClr val="tx1"/>
                          </a:solidFill>
                        </a:rPr>
                        <a:t>SMAL FROM</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Intended recipient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Specifies that the mail be delivered to the terminal and the mailbox of the recipient</a:t>
                      </a:r>
                      <a:endParaRPr lang="en-IN" sz="14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2844188326"/>
                  </a:ext>
                </a:extLst>
              </a:tr>
            </a:tbl>
          </a:graphicData>
        </a:graphic>
      </p:graphicFrame>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105</a:t>
            </a:fld>
            <a:endParaRPr lang="en-US">
              <a:latin typeface="+mj-lt"/>
            </a:endParaRPr>
          </a:p>
        </p:txBody>
      </p:sp>
    </p:spTree>
    <p:extLst>
      <p:ext uri="{BB962C8B-B14F-4D97-AF65-F5344CB8AC3E}">
        <p14:creationId xmlns:p14="http://schemas.microsoft.com/office/powerpoint/2010/main" xmlns="" val="40929678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i="0" dirty="0">
                <a:latin typeface="+mj-lt"/>
              </a:rPr>
              <a:t>Table 10.7 SMTP responses</a:t>
            </a:r>
            <a:r>
              <a:rPr lang="en-US" sz="1200" i="0" dirty="0">
                <a:latin typeface="+mj-lt"/>
              </a:rPr>
              <a:t> 1</a:t>
            </a:r>
          </a:p>
        </p:txBody>
      </p:sp>
      <p:graphicFrame>
        <p:nvGraphicFramePr>
          <p:cNvPr id="5" name="Table 2">
            <a:extLst>
              <a:ext uri="{FF2B5EF4-FFF2-40B4-BE49-F238E27FC236}">
                <a16:creationId xmlns:a16="http://schemas.microsoft.com/office/drawing/2014/main" xmlns="" id="{14C47D5E-CDE5-485C-89C9-CCD97F222429}"/>
              </a:ext>
            </a:extLst>
          </p:cNvPr>
          <p:cNvGraphicFramePr>
            <a:graphicFrameLocks noGrp="1"/>
          </p:cNvGraphicFramePr>
          <p:nvPr>
            <p:extLst>
              <p:ext uri="{D42A27DB-BD31-4B8C-83A1-F6EECF244321}">
                <p14:modId xmlns:p14="http://schemas.microsoft.com/office/powerpoint/2010/main" xmlns="" val="1646723656"/>
              </p:ext>
            </p:extLst>
          </p:nvPr>
        </p:nvGraphicFramePr>
        <p:xfrm>
          <a:off x="1645920" y="1023256"/>
          <a:ext cx="8900160" cy="5486400"/>
        </p:xfrm>
        <a:graphic>
          <a:graphicData uri="http://schemas.openxmlformats.org/drawingml/2006/table">
            <a:tbl>
              <a:tblPr firstRow="1" bandRow="1">
                <a:tableStyleId>{5C22544A-7EE6-4342-B048-85BDC9FD1C3A}</a:tableStyleId>
              </a:tblPr>
              <a:tblGrid>
                <a:gridCol w="1341120">
                  <a:extLst>
                    <a:ext uri="{9D8B030D-6E8A-4147-A177-3AD203B41FA5}">
                      <a16:colId xmlns:a16="http://schemas.microsoft.com/office/drawing/2014/main" xmlns="" val="1898983139"/>
                    </a:ext>
                  </a:extLst>
                </a:gridCol>
                <a:gridCol w="7559040">
                  <a:extLst>
                    <a:ext uri="{9D8B030D-6E8A-4147-A177-3AD203B41FA5}">
                      <a16:colId xmlns:a16="http://schemas.microsoft.com/office/drawing/2014/main" xmlns="" val="556584882"/>
                    </a:ext>
                  </a:extLst>
                </a:gridCol>
              </a:tblGrid>
              <a:tr h="297951">
                <a:tc>
                  <a:txBody>
                    <a:bodyPr/>
                    <a:lstStyle/>
                    <a:p>
                      <a:pPr algn="ctr"/>
                      <a:r>
                        <a:rPr lang="en-IN" sz="1800" b="0" i="1" dirty="0">
                          <a:solidFill>
                            <a:schemeClr val="tx1"/>
                          </a:solidFill>
                        </a:rPr>
                        <a:t>Code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800" b="0" i="1" dirty="0">
                          <a:solidFill>
                            <a:schemeClr val="tx1"/>
                          </a:solidFill>
                        </a:rPr>
                        <a:t>Description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xmlns="" val="2028555015"/>
                  </a:ext>
                </a:extLst>
              </a:tr>
              <a:tr h="297951">
                <a:tc>
                  <a:txBody>
                    <a:bodyPr/>
                    <a:lstStyle/>
                    <a:p>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IN" sz="1800" b="1" dirty="0">
                          <a:solidFill>
                            <a:schemeClr val="tx1"/>
                          </a:solidFill>
                        </a:rPr>
                        <a:t>Positive Completion Reply</a:t>
                      </a:r>
                    </a:p>
                  </a:txBody>
                  <a:tcPr marL="121920" marR="121920">
                    <a:lnL w="12700" cap="flat" cmpd="sng" algn="ctr">
                      <a:no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286564285"/>
                  </a:ext>
                </a:extLst>
              </a:tr>
              <a:tr h="297951">
                <a:tc>
                  <a:txBody>
                    <a:bodyPr/>
                    <a:lstStyle/>
                    <a:p>
                      <a:r>
                        <a:rPr lang="en-IN" sz="1800" b="1" dirty="0">
                          <a:solidFill>
                            <a:schemeClr val="tx1"/>
                          </a:solidFill>
                        </a:rPr>
                        <a:t>211</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System status or help reply</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446880650"/>
                  </a:ext>
                </a:extLst>
              </a:tr>
              <a:tr h="297951">
                <a:tc>
                  <a:txBody>
                    <a:bodyPr/>
                    <a:lstStyle/>
                    <a:p>
                      <a:r>
                        <a:rPr lang="en-US" sz="1800" b="1" dirty="0">
                          <a:solidFill>
                            <a:schemeClr val="tx1"/>
                          </a:solidFill>
                        </a:rPr>
                        <a:t>214</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Help message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742858526"/>
                  </a:ext>
                </a:extLst>
              </a:tr>
              <a:tr h="297951">
                <a:tc>
                  <a:txBody>
                    <a:bodyPr/>
                    <a:lstStyle/>
                    <a:p>
                      <a:r>
                        <a:rPr lang="en-US" sz="1800" b="1" dirty="0">
                          <a:solidFill>
                            <a:schemeClr val="tx1"/>
                          </a:solidFill>
                        </a:rPr>
                        <a:t>220</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Service ready</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923861588"/>
                  </a:ext>
                </a:extLst>
              </a:tr>
              <a:tr h="297951">
                <a:tc>
                  <a:txBody>
                    <a:bodyPr/>
                    <a:lstStyle/>
                    <a:p>
                      <a:r>
                        <a:rPr lang="en-US" sz="1800" b="1" dirty="0">
                          <a:solidFill>
                            <a:schemeClr val="tx1"/>
                          </a:solidFill>
                        </a:rPr>
                        <a:t>221</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Service closing transmission channel</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910021711"/>
                  </a:ext>
                </a:extLst>
              </a:tr>
              <a:tr h="297951">
                <a:tc>
                  <a:txBody>
                    <a:bodyPr/>
                    <a:lstStyle/>
                    <a:p>
                      <a:r>
                        <a:rPr lang="en-US" sz="1800" b="1" dirty="0">
                          <a:solidFill>
                            <a:schemeClr val="tx1"/>
                          </a:solidFill>
                        </a:rPr>
                        <a:t>250</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Request command completed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605104418"/>
                  </a:ext>
                </a:extLst>
              </a:tr>
              <a:tr h="297951">
                <a:tc>
                  <a:txBody>
                    <a:bodyPr/>
                    <a:lstStyle/>
                    <a:p>
                      <a:r>
                        <a:rPr lang="en-US" sz="1800" b="1" dirty="0">
                          <a:solidFill>
                            <a:schemeClr val="tx1"/>
                          </a:solidFill>
                        </a:rPr>
                        <a:t>251</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User not local; the message will be forwarded</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964942040"/>
                  </a:ext>
                </a:extLst>
              </a:tr>
              <a:tr h="297951">
                <a:tc>
                  <a:txBody>
                    <a:bodyPr/>
                    <a:lstStyle/>
                    <a:p>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IN" sz="1800" b="1" dirty="0">
                          <a:solidFill>
                            <a:schemeClr val="tx1"/>
                          </a:solidFill>
                        </a:rPr>
                        <a:t>Positive Intermediate Reply</a:t>
                      </a:r>
                    </a:p>
                  </a:txBody>
                  <a:tcPr marL="121920" marR="121920">
                    <a:lnL w="12700" cap="flat" cmpd="sng" algn="ctr">
                      <a:no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950127053"/>
                  </a:ext>
                </a:extLst>
              </a:tr>
              <a:tr h="297951">
                <a:tc>
                  <a:txBody>
                    <a:bodyPr/>
                    <a:lstStyle/>
                    <a:p>
                      <a:r>
                        <a:rPr lang="en-US" sz="1800" b="1" dirty="0">
                          <a:solidFill>
                            <a:schemeClr val="tx1"/>
                          </a:solidFill>
                        </a:rPr>
                        <a:t>354</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Start mail input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203133669"/>
                  </a:ext>
                </a:extLst>
              </a:tr>
              <a:tr h="297951">
                <a:tc>
                  <a:txBody>
                    <a:bodyPr/>
                    <a:lstStyle/>
                    <a:p>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IN" sz="1800" b="1" dirty="0">
                          <a:solidFill>
                            <a:schemeClr val="tx1"/>
                          </a:solidFill>
                        </a:rPr>
                        <a:t>Transient Negative Completion Reply</a:t>
                      </a:r>
                    </a:p>
                  </a:txBody>
                  <a:tcPr marL="121920" marR="121920">
                    <a:lnL w="12700" cap="flat" cmpd="sng" algn="ctr">
                      <a:no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863266229"/>
                  </a:ext>
                </a:extLst>
              </a:tr>
              <a:tr h="182880">
                <a:tc>
                  <a:txBody>
                    <a:bodyPr/>
                    <a:lstStyle/>
                    <a:p>
                      <a:r>
                        <a:rPr lang="en-US" sz="1800" b="1" dirty="0">
                          <a:solidFill>
                            <a:schemeClr val="tx1"/>
                          </a:solidFill>
                        </a:rPr>
                        <a:t>421</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Service not available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4128482888"/>
                  </a:ext>
                </a:extLst>
              </a:tr>
              <a:tr h="182880">
                <a:tc>
                  <a:txBody>
                    <a:bodyPr/>
                    <a:lstStyle/>
                    <a:p>
                      <a:r>
                        <a:rPr lang="en-US" sz="1800" b="1" dirty="0">
                          <a:solidFill>
                            <a:schemeClr val="tx1"/>
                          </a:solidFill>
                        </a:rPr>
                        <a:t>450</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Mailbox not available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530433744"/>
                  </a:ext>
                </a:extLst>
              </a:tr>
              <a:tr h="182880">
                <a:tc>
                  <a:txBody>
                    <a:bodyPr/>
                    <a:lstStyle/>
                    <a:p>
                      <a:r>
                        <a:rPr lang="en-US" sz="1800" b="1" dirty="0">
                          <a:solidFill>
                            <a:schemeClr val="tx1"/>
                          </a:solidFill>
                        </a:rPr>
                        <a:t>451</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Command aborted: local error</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4074440671"/>
                  </a:ext>
                </a:extLst>
              </a:tr>
              <a:tr h="182880">
                <a:tc>
                  <a:txBody>
                    <a:bodyPr/>
                    <a:lstStyle/>
                    <a:p>
                      <a:r>
                        <a:rPr lang="en-US" sz="1800" b="1" dirty="0">
                          <a:solidFill>
                            <a:schemeClr val="tx1"/>
                          </a:solidFill>
                        </a:rPr>
                        <a:t>452</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Command aborted; insufficient storage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2844188326"/>
                  </a:ext>
                </a:extLst>
              </a:tr>
            </a:tbl>
          </a:graphicData>
        </a:graphic>
      </p:graphicFrame>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106</a:t>
            </a:fld>
            <a:endParaRPr lang="en-US">
              <a:latin typeface="+mj-lt"/>
            </a:endParaRPr>
          </a:p>
        </p:txBody>
      </p:sp>
    </p:spTree>
    <p:extLst>
      <p:ext uri="{BB962C8B-B14F-4D97-AF65-F5344CB8AC3E}">
        <p14:creationId xmlns:p14="http://schemas.microsoft.com/office/powerpoint/2010/main" xmlns="" val="259040892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i="0" dirty="0">
                <a:latin typeface="+mj-lt"/>
              </a:rPr>
              <a:t>Table 10.7 SMTP responses</a:t>
            </a:r>
            <a:r>
              <a:rPr lang="en-US" sz="1200" i="0" dirty="0">
                <a:latin typeface="+mj-lt"/>
              </a:rPr>
              <a:t> 2</a:t>
            </a:r>
          </a:p>
        </p:txBody>
      </p:sp>
      <p:graphicFrame>
        <p:nvGraphicFramePr>
          <p:cNvPr id="5" name="Table 2">
            <a:extLst>
              <a:ext uri="{FF2B5EF4-FFF2-40B4-BE49-F238E27FC236}">
                <a16:creationId xmlns:a16="http://schemas.microsoft.com/office/drawing/2014/main" xmlns="" id="{14C47D5E-CDE5-485C-89C9-CCD97F222429}"/>
              </a:ext>
            </a:extLst>
          </p:cNvPr>
          <p:cNvGraphicFramePr>
            <a:graphicFrameLocks noGrp="1"/>
          </p:cNvGraphicFramePr>
          <p:nvPr>
            <p:extLst>
              <p:ext uri="{D42A27DB-BD31-4B8C-83A1-F6EECF244321}">
                <p14:modId xmlns:p14="http://schemas.microsoft.com/office/powerpoint/2010/main" xmlns="" val="650059556"/>
              </p:ext>
            </p:extLst>
          </p:nvPr>
        </p:nvGraphicFramePr>
        <p:xfrm>
          <a:off x="1645920" y="1222896"/>
          <a:ext cx="8900160" cy="4023360"/>
        </p:xfrm>
        <a:graphic>
          <a:graphicData uri="http://schemas.openxmlformats.org/drawingml/2006/table">
            <a:tbl>
              <a:tblPr firstRow="1" bandRow="1">
                <a:tableStyleId>{5C22544A-7EE6-4342-B048-85BDC9FD1C3A}</a:tableStyleId>
              </a:tblPr>
              <a:tblGrid>
                <a:gridCol w="1341120">
                  <a:extLst>
                    <a:ext uri="{9D8B030D-6E8A-4147-A177-3AD203B41FA5}">
                      <a16:colId xmlns:a16="http://schemas.microsoft.com/office/drawing/2014/main" xmlns="" val="1898983139"/>
                    </a:ext>
                  </a:extLst>
                </a:gridCol>
                <a:gridCol w="7559040">
                  <a:extLst>
                    <a:ext uri="{9D8B030D-6E8A-4147-A177-3AD203B41FA5}">
                      <a16:colId xmlns:a16="http://schemas.microsoft.com/office/drawing/2014/main" xmlns="" val="556584882"/>
                    </a:ext>
                  </a:extLst>
                </a:gridCol>
              </a:tblGrid>
              <a:tr h="297951">
                <a:tc>
                  <a:txBody>
                    <a:bodyPr/>
                    <a:lstStyle/>
                    <a:p>
                      <a:pPr algn="ctr"/>
                      <a:endParaRPr lang="en-IN" sz="1800" b="0" i="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800" b="1" i="0" dirty="0">
                          <a:solidFill>
                            <a:schemeClr val="tx1"/>
                          </a:solidFill>
                        </a:rPr>
                        <a:t>Permanent Negative Completion Reply</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xmlns="" val="2028555015"/>
                  </a:ext>
                </a:extLst>
              </a:tr>
              <a:tr h="297951">
                <a:tc>
                  <a:txBody>
                    <a:bodyPr/>
                    <a:lstStyle/>
                    <a:p>
                      <a:r>
                        <a:rPr lang="en-IN" sz="1800" b="1" dirty="0">
                          <a:solidFill>
                            <a:schemeClr val="tx1"/>
                          </a:solidFill>
                        </a:rPr>
                        <a:t>500</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Syntax error; unrecognized command</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446880650"/>
                  </a:ext>
                </a:extLst>
              </a:tr>
              <a:tr h="297951">
                <a:tc>
                  <a:txBody>
                    <a:bodyPr/>
                    <a:lstStyle/>
                    <a:p>
                      <a:r>
                        <a:rPr lang="en-US" sz="1800" b="1" dirty="0">
                          <a:solidFill>
                            <a:schemeClr val="tx1"/>
                          </a:solidFill>
                        </a:rPr>
                        <a:t>501</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Syntax error in parameters or arguments</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742858526"/>
                  </a:ext>
                </a:extLst>
              </a:tr>
              <a:tr h="297951">
                <a:tc>
                  <a:txBody>
                    <a:bodyPr/>
                    <a:lstStyle/>
                    <a:p>
                      <a:r>
                        <a:rPr lang="en-US" sz="1800" b="1" dirty="0">
                          <a:solidFill>
                            <a:schemeClr val="tx1"/>
                          </a:solidFill>
                        </a:rPr>
                        <a:t>502</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Command not implemented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923861588"/>
                  </a:ext>
                </a:extLst>
              </a:tr>
              <a:tr h="297951">
                <a:tc>
                  <a:txBody>
                    <a:bodyPr/>
                    <a:lstStyle/>
                    <a:p>
                      <a:r>
                        <a:rPr lang="en-US" sz="1800" b="1" dirty="0">
                          <a:solidFill>
                            <a:schemeClr val="tx1"/>
                          </a:solidFill>
                        </a:rPr>
                        <a:t>503</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Bad sequence of commands</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910021711"/>
                  </a:ext>
                </a:extLst>
              </a:tr>
              <a:tr h="297951">
                <a:tc>
                  <a:txBody>
                    <a:bodyPr/>
                    <a:lstStyle/>
                    <a:p>
                      <a:r>
                        <a:rPr lang="en-US" sz="1800" b="1" dirty="0">
                          <a:solidFill>
                            <a:schemeClr val="tx1"/>
                          </a:solidFill>
                        </a:rPr>
                        <a:t>504</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Command temporarily not implemented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605104418"/>
                  </a:ext>
                </a:extLst>
              </a:tr>
              <a:tr h="297951">
                <a:tc>
                  <a:txBody>
                    <a:bodyPr/>
                    <a:lstStyle/>
                    <a:p>
                      <a:r>
                        <a:rPr lang="en-US" sz="1800" b="1" dirty="0">
                          <a:solidFill>
                            <a:schemeClr val="tx1"/>
                          </a:solidFill>
                        </a:rPr>
                        <a:t>550</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Command is not executed; mailbox unavailable</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964942040"/>
                  </a:ext>
                </a:extLst>
              </a:tr>
              <a:tr h="297951">
                <a:tc>
                  <a:txBody>
                    <a:bodyPr/>
                    <a:lstStyle/>
                    <a:p>
                      <a:r>
                        <a:rPr lang="en-US" sz="1800" b="1" dirty="0">
                          <a:solidFill>
                            <a:schemeClr val="tx1"/>
                          </a:solidFill>
                        </a:rPr>
                        <a:t>551</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User not local</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673645673"/>
                  </a:ext>
                </a:extLst>
              </a:tr>
              <a:tr h="297951">
                <a:tc>
                  <a:txBody>
                    <a:bodyPr/>
                    <a:lstStyle/>
                    <a:p>
                      <a:r>
                        <a:rPr lang="en-US" sz="1800" b="1" dirty="0">
                          <a:solidFill>
                            <a:schemeClr val="tx1"/>
                          </a:solidFill>
                        </a:rPr>
                        <a:t>552</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Requested action aborted; exceeded storage location</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850396425"/>
                  </a:ext>
                </a:extLst>
              </a:tr>
              <a:tr h="297951">
                <a:tc>
                  <a:txBody>
                    <a:bodyPr/>
                    <a:lstStyle/>
                    <a:p>
                      <a:r>
                        <a:rPr lang="en-US" sz="1800" b="1" dirty="0">
                          <a:solidFill>
                            <a:schemeClr val="tx1"/>
                          </a:solidFill>
                        </a:rPr>
                        <a:t>553</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Requested action not taken; mailbox name not allowed</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4271208777"/>
                  </a:ext>
                </a:extLst>
              </a:tr>
              <a:tr h="297951">
                <a:tc>
                  <a:txBody>
                    <a:bodyPr/>
                    <a:lstStyle/>
                    <a:p>
                      <a:r>
                        <a:rPr lang="en-US" sz="1800" b="1" dirty="0">
                          <a:solidFill>
                            <a:schemeClr val="tx1"/>
                          </a:solidFill>
                        </a:rPr>
                        <a:t>554</a:t>
                      </a:r>
                      <a:endParaRPr lang="en-IN" sz="18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Transaction failed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680767394"/>
                  </a:ext>
                </a:extLst>
              </a:tr>
            </a:tbl>
          </a:graphicData>
        </a:graphic>
      </p:graphicFrame>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107</a:t>
            </a:fld>
            <a:endParaRPr lang="en-US">
              <a:latin typeface="+mj-lt"/>
            </a:endParaRPr>
          </a:p>
        </p:txBody>
      </p:sp>
    </p:spTree>
    <p:extLst>
      <p:ext uri="{BB962C8B-B14F-4D97-AF65-F5344CB8AC3E}">
        <p14:creationId xmlns:p14="http://schemas.microsoft.com/office/powerpoint/2010/main" xmlns="" val="358427774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rPr>
              <a:t>Figure 10.23 Example 10.13</a:t>
            </a:r>
          </a:p>
        </p:txBody>
      </p:sp>
      <p:pic>
        <p:nvPicPr>
          <p:cNvPr id="9" name="Picture 2" descr="A diagram represents the mail transfer phases.">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241976" y="992147"/>
            <a:ext cx="5764449"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108</a:t>
            </a:fld>
            <a:endParaRPr lang="en-US"/>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6265348" y="567267"/>
            <a:ext cx="5418667" cy="5901266"/>
          </a:xfrm>
        </p:spPr>
        <p:txBody>
          <a:bodyPr/>
          <a:lstStyle/>
          <a:p>
            <a:pPr>
              <a:buFont typeface="Wingdings" pitchFamily="2" charset="2"/>
              <a:buChar char="ü"/>
            </a:pPr>
            <a:r>
              <a:rPr lang="en-US" i="0" dirty="0" smtClean="0"/>
              <a:t>Figure 10.23 show the three mail transfer phases. </a:t>
            </a:r>
          </a:p>
          <a:p>
            <a:pPr>
              <a:buFont typeface="Wingdings" pitchFamily="2" charset="2"/>
              <a:buChar char="ü"/>
            </a:pPr>
            <a:r>
              <a:rPr lang="en-US" i="0" dirty="0" smtClean="0"/>
              <a:t>In </a:t>
            </a:r>
            <a:r>
              <a:rPr lang="en-US" i="0" dirty="0"/>
              <a:t>the figure, we have separated the messages related to the envelope, header, and body in the data transfer section. </a:t>
            </a:r>
            <a:endParaRPr lang="en-US" i="0" dirty="0" smtClean="0"/>
          </a:p>
          <a:p>
            <a:pPr>
              <a:buFont typeface="Wingdings" pitchFamily="2" charset="2"/>
              <a:buChar char="ü"/>
            </a:pPr>
            <a:r>
              <a:rPr lang="en-US" i="0" dirty="0" smtClean="0"/>
              <a:t>Note </a:t>
            </a:r>
            <a:r>
              <a:rPr lang="en-US" i="0" dirty="0"/>
              <a:t>that the steps in this figure are repeated two times in each e-mail transfer: once from the e-mail sender to the local mail server and once from the local mail server to the remote mail server. </a:t>
            </a:r>
            <a:endParaRPr lang="en-US" i="0" dirty="0" smtClean="0"/>
          </a:p>
          <a:p>
            <a:pPr>
              <a:buFont typeface="Wingdings" pitchFamily="2" charset="2"/>
              <a:buChar char="ü"/>
            </a:pPr>
            <a:r>
              <a:rPr lang="en-US" i="0" dirty="0" smtClean="0"/>
              <a:t>The </a:t>
            </a:r>
            <a:r>
              <a:rPr lang="en-US" i="0" dirty="0"/>
              <a:t>local mail server, after receiving the whole e-mail message, may spool it and send it to the remote mail server at another time.</a:t>
            </a:r>
          </a:p>
        </p:txBody>
      </p:sp>
    </p:spTree>
    <p:extLst>
      <p:ext uri="{BB962C8B-B14F-4D97-AF65-F5344CB8AC3E}">
        <p14:creationId xmlns:p14="http://schemas.microsoft.com/office/powerpoint/2010/main" xmlns="" val="346308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Message Access Agent: POP and IMAP </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a:defRPr/>
            </a:pPr>
            <a:r>
              <a:rPr lang="en-US" dirty="0"/>
              <a:t>The first and second stages of mail delivery use SMTP. However, SMTP is not involved in the third stage because SMTP is a push protocol; </a:t>
            </a:r>
            <a:r>
              <a:rPr lang="en-US" dirty="0" smtClean="0"/>
              <a:t>it </a:t>
            </a:r>
            <a:r>
              <a:rPr lang="en-US" dirty="0"/>
              <a:t>pushes the message from the client to the server. In other words, the direction of the bulk data (messages) is from the client to the server. </a:t>
            </a:r>
            <a:endParaRPr lang="en-US" dirty="0" smtClean="0"/>
          </a:p>
          <a:p>
            <a:pPr>
              <a:defRPr/>
            </a:pPr>
            <a:r>
              <a:rPr lang="en-US" dirty="0" smtClean="0"/>
              <a:t>On </a:t>
            </a:r>
            <a:r>
              <a:rPr lang="en-US" dirty="0"/>
              <a:t>the other hand, the third stage needs a pull protocol; the client must pull messages from the server. The direction of the bulk data is from the server to the client. The third stage uses a message access agent.</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109</a:t>
            </a:fld>
            <a:endParaRPr lang="en-US"/>
          </a:p>
        </p:txBody>
      </p:sp>
    </p:spTree>
    <p:extLst>
      <p:ext uri="{BB962C8B-B14F-4D97-AF65-F5344CB8AC3E}">
        <p14:creationId xmlns:p14="http://schemas.microsoft.com/office/powerpoint/2010/main" xmlns="" val="1241096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0"/>
            <a:ext cx="11029315" cy="709930"/>
          </a:xfrm>
        </p:spPr>
        <p:txBody>
          <a:bodyPr/>
          <a:lstStyle/>
          <a:p>
            <a:r>
              <a:rPr lang="en-IN" altLang="en-US"/>
              <a:t>Mixed Paradigm</a:t>
            </a:r>
          </a:p>
        </p:txBody>
      </p:sp>
      <p:sp>
        <p:nvSpPr>
          <p:cNvPr id="3" name="Content Placeholder 2"/>
          <p:cNvSpPr>
            <a:spLocks noGrp="1"/>
          </p:cNvSpPr>
          <p:nvPr>
            <p:ph idx="1"/>
          </p:nvPr>
        </p:nvSpPr>
        <p:spPr>
          <a:xfrm>
            <a:off x="581215" y="1723644"/>
            <a:ext cx="11029615" cy="3634486"/>
          </a:xfrm>
        </p:spPr>
        <p:txBody>
          <a:bodyPr/>
          <a:lstStyle/>
          <a:p>
            <a:r>
              <a:rPr lang="en-US"/>
              <a:t>An application may choose to use a mixture of the two paradigms by combining the</a:t>
            </a:r>
            <a:r>
              <a:rPr lang="en-IN" altLang="en-US"/>
              <a:t> </a:t>
            </a:r>
            <a:r>
              <a:rPr lang="en-US"/>
              <a:t>advantages of both.</a:t>
            </a:r>
          </a:p>
          <a:p>
            <a:r>
              <a:rPr lang="en-US"/>
              <a:t> For example, a light-load client-server communication can be</a:t>
            </a:r>
            <a:r>
              <a:rPr lang="en-IN" altLang="en-US"/>
              <a:t> </a:t>
            </a:r>
            <a:r>
              <a:rPr lang="en-US"/>
              <a:t>used to find the address of the peer that can offer a service.</a:t>
            </a:r>
          </a:p>
          <a:p>
            <a:r>
              <a:rPr lang="en-US"/>
              <a:t>When the address of the</a:t>
            </a:r>
            <a:r>
              <a:rPr lang="en-IN" altLang="en-US"/>
              <a:t> </a:t>
            </a:r>
            <a:r>
              <a:rPr lang="en-US"/>
              <a:t>peer is found, the actual service can be received from the peer by using the peer-to</a:t>
            </a:r>
            <a:r>
              <a:rPr lang="en-IN" altLang="en-US"/>
              <a:t>-</a:t>
            </a:r>
            <a:r>
              <a:rPr lang="en-US"/>
              <a:t>peer paradigm.</a:t>
            </a:r>
          </a:p>
        </p:txBody>
      </p:sp>
      <p:sp>
        <p:nvSpPr>
          <p:cNvPr id="4" name="Slide Number Placeholder 3"/>
          <p:cNvSpPr>
            <a:spLocks noGrp="1"/>
          </p:cNvSpPr>
          <p:nvPr>
            <p:ph type="sldNum" sz="quarter" idx="12"/>
          </p:nvPr>
        </p:nvSpPr>
        <p:spPr/>
        <p:txBody>
          <a:bodyPr/>
          <a:lstStyle/>
          <a:p>
            <a:fld id="{3A98EE3D-8CD1-4C3F-BD1C-C98C9596463C}" type="slidenum">
              <a:rPr lang="en-US" smtClean="0"/>
              <a:pPr/>
              <a:t>11</a:t>
            </a:fld>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POP3 (Post Office Protocol version 3)</a:t>
            </a:r>
            <a:endParaRPr lang="en-US" dirty="0"/>
          </a:p>
        </p:txBody>
      </p:sp>
      <p:sp>
        <p:nvSpPr>
          <p:cNvPr id="9" name="Content Placeholder 8"/>
          <p:cNvSpPr>
            <a:spLocks noGrp="1"/>
          </p:cNvSpPr>
          <p:nvPr>
            <p:ph sz="quarter" idx="11"/>
          </p:nvPr>
        </p:nvSpPr>
        <p:spPr/>
        <p:txBody>
          <a:bodyPr/>
          <a:lstStyle/>
          <a:p>
            <a:r>
              <a:rPr lang="en-US" b="1" dirty="0" smtClean="0"/>
              <a:t>Function</a:t>
            </a:r>
            <a:r>
              <a:rPr lang="en-US" dirty="0" smtClean="0"/>
              <a:t>: </a:t>
            </a:r>
            <a:r>
              <a:rPr lang="en-US" dirty="0" smtClean="0">
                <a:solidFill>
                  <a:srgbClr val="FF0000"/>
                </a:solidFill>
              </a:rPr>
              <a:t>Downloads email from the server to the local client, typically removing it from the server after retrieval</a:t>
            </a:r>
            <a:r>
              <a:rPr lang="en-US" dirty="0" smtClean="0"/>
              <a:t>.</a:t>
            </a:r>
          </a:p>
          <a:p>
            <a:r>
              <a:rPr lang="en-US" b="1" dirty="0" smtClean="0"/>
              <a:t>Features</a:t>
            </a:r>
            <a:r>
              <a:rPr lang="en-US" dirty="0" smtClean="0"/>
              <a:t>: Simple protocol primarily used for downloading emails; lacks advanced features like folder management.</a:t>
            </a:r>
          </a:p>
          <a:p>
            <a:r>
              <a:rPr lang="en-US" b="1" dirty="0" smtClean="0"/>
              <a:t>Port</a:t>
            </a:r>
            <a:r>
              <a:rPr lang="en-US" dirty="0" smtClean="0"/>
              <a:t>: Typically uses port 110 for unencrypted connections and port 995 for encrypted (SSL/TLS) connections.</a:t>
            </a:r>
          </a:p>
          <a:p>
            <a:endParaRPr lang="en-US"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IMAP (Internet Message Access Protocol)</a:t>
            </a:r>
          </a:p>
        </p:txBody>
      </p:sp>
      <p:sp>
        <p:nvSpPr>
          <p:cNvPr id="9" name="Content Placeholder 8"/>
          <p:cNvSpPr>
            <a:spLocks noGrp="1"/>
          </p:cNvSpPr>
          <p:nvPr>
            <p:ph sz="quarter" idx="11"/>
          </p:nvPr>
        </p:nvSpPr>
        <p:spPr/>
        <p:txBody>
          <a:bodyPr/>
          <a:lstStyle/>
          <a:p>
            <a:r>
              <a:rPr lang="en-US" b="1" dirty="0" smtClean="0"/>
              <a:t>Function</a:t>
            </a:r>
            <a:r>
              <a:rPr lang="en-US" dirty="0" smtClean="0"/>
              <a:t>: Allows clients to </a:t>
            </a:r>
            <a:r>
              <a:rPr lang="en-US" dirty="0" smtClean="0">
                <a:solidFill>
                  <a:srgbClr val="FF0000"/>
                </a:solidFill>
              </a:rPr>
              <a:t>access and manage email on the server while keeping messages on the server.</a:t>
            </a:r>
          </a:p>
          <a:p>
            <a:r>
              <a:rPr lang="en-US" b="1" dirty="0" smtClean="0"/>
              <a:t>Features</a:t>
            </a:r>
            <a:r>
              <a:rPr lang="en-US" dirty="0" smtClean="0"/>
              <a:t>: Supports folder management, searching, and synchronization across multiple devices.</a:t>
            </a:r>
          </a:p>
          <a:p>
            <a:r>
              <a:rPr lang="en-US" b="1" dirty="0" smtClean="0"/>
              <a:t>Port</a:t>
            </a:r>
            <a:r>
              <a:rPr lang="en-US" dirty="0" smtClean="0"/>
              <a:t>: Typically uses port 143 for unencrypted connections and port 993 for encrypted (SSL/TLS) connections.</a:t>
            </a:r>
          </a:p>
          <a:p>
            <a:endParaRPr lang="en-US"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rPr>
              <a:t>Figure 10.24 POP3</a:t>
            </a:r>
          </a:p>
        </p:txBody>
      </p:sp>
      <p:pic>
        <p:nvPicPr>
          <p:cNvPr id="9" name="Picture 2" descr="A diagram represents the POP 3 mechanism to pull the messages.">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1368478" y="1447653"/>
            <a:ext cx="9455047" cy="43891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112</a:t>
            </a:fld>
            <a:endParaRPr lang="en-US"/>
          </a:p>
        </p:txBody>
      </p:sp>
    </p:spTree>
    <p:extLst>
      <p:ext uri="{BB962C8B-B14F-4D97-AF65-F5344CB8AC3E}">
        <p14:creationId xmlns:p14="http://schemas.microsoft.com/office/powerpoint/2010/main" xmlns="" val="2359448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MIME</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marL="342900" indent="-342900">
              <a:spcBef>
                <a:spcPts val="1200"/>
              </a:spcBef>
              <a:buFont typeface="Arial" panose="020B0604020202020204" pitchFamily="34" charset="0"/>
              <a:buChar char="•"/>
              <a:defRPr/>
            </a:pPr>
            <a:r>
              <a:rPr lang="en-US" dirty="0"/>
              <a:t>Electronic mail has a simple structure. Its simplicity, however, comes with a price. It can send messages only in NVT 7-bit ASCII format. In other words, it has some limitations. It cannot be used for languages other than English (such as French, German, Hebrew, Russian, Chinese, and Japanese). Also, it cannot be used to send binary files or video or audio data. </a:t>
            </a:r>
          </a:p>
          <a:p>
            <a:pPr marL="342900" indent="-342900">
              <a:spcBef>
                <a:spcPts val="1200"/>
              </a:spcBef>
              <a:buFont typeface="Arial" panose="020B0604020202020204" pitchFamily="34" charset="0"/>
              <a:buChar char="•"/>
              <a:defRPr/>
            </a:pPr>
            <a:r>
              <a:rPr lang="en-US" dirty="0"/>
              <a:t>Multipurpose Internet Mail Extensions (MIME) is a supplementary protocol that allows non-ASCII data to be sent through e-mail. </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113</a:t>
            </a:fld>
            <a:endParaRPr lang="en-US"/>
          </a:p>
        </p:txBody>
      </p:sp>
    </p:spTree>
    <p:extLst>
      <p:ext uri="{BB962C8B-B14F-4D97-AF65-F5344CB8AC3E}">
        <p14:creationId xmlns:p14="http://schemas.microsoft.com/office/powerpoint/2010/main" xmlns="" val="374511156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rPr>
              <a:t>Figure 10.25 MIME</a:t>
            </a:r>
          </a:p>
        </p:txBody>
      </p:sp>
      <p:pic>
        <p:nvPicPr>
          <p:cNvPr id="9" name="Picture 2" descr="A diagram shows the role of MIME in the mail transfer system.">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487680" y="2491996"/>
            <a:ext cx="11216640" cy="19174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114</a:t>
            </a:fld>
            <a:endParaRPr lang="en-US"/>
          </a:p>
        </p:txBody>
      </p:sp>
    </p:spTree>
    <p:extLst>
      <p:ext uri="{BB962C8B-B14F-4D97-AF65-F5344CB8AC3E}">
        <p14:creationId xmlns:p14="http://schemas.microsoft.com/office/powerpoint/2010/main" xmlns="" val="10900968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rPr>
              <a:t>Figure 10.26 MIME header</a:t>
            </a:r>
          </a:p>
        </p:txBody>
      </p:sp>
      <p:pic>
        <p:nvPicPr>
          <p:cNvPr id="9" name="Picture 2" descr="A panel shows the example of the MIME header format.">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647364" y="2110996"/>
            <a:ext cx="10897272" cy="228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115</a:t>
            </a:fld>
            <a:endParaRPr lang="en-US"/>
          </a:p>
        </p:txBody>
      </p:sp>
    </p:spTree>
    <p:extLst>
      <p:ext uri="{BB962C8B-B14F-4D97-AF65-F5344CB8AC3E}">
        <p14:creationId xmlns:p14="http://schemas.microsoft.com/office/powerpoint/2010/main" xmlns="" val="15912972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i="0" dirty="0">
                <a:latin typeface="+mj-lt"/>
              </a:rPr>
              <a:t>Table 10.8 Data types and subtypes in MIME</a:t>
            </a:r>
          </a:p>
        </p:txBody>
      </p:sp>
      <p:graphicFrame>
        <p:nvGraphicFramePr>
          <p:cNvPr id="5" name="Table 2">
            <a:extLst>
              <a:ext uri="{FF2B5EF4-FFF2-40B4-BE49-F238E27FC236}">
                <a16:creationId xmlns:a16="http://schemas.microsoft.com/office/drawing/2014/main" xmlns="" id="{14C47D5E-CDE5-485C-89C9-CCD97F222429}"/>
              </a:ext>
            </a:extLst>
          </p:cNvPr>
          <p:cNvGraphicFramePr>
            <a:graphicFrameLocks noGrp="1"/>
          </p:cNvGraphicFramePr>
          <p:nvPr>
            <p:extLst>
              <p:ext uri="{D42A27DB-BD31-4B8C-83A1-F6EECF244321}">
                <p14:modId xmlns:p14="http://schemas.microsoft.com/office/powerpoint/2010/main" xmlns="" val="2021192453"/>
              </p:ext>
            </p:extLst>
          </p:nvPr>
        </p:nvGraphicFramePr>
        <p:xfrm>
          <a:off x="792480" y="1151486"/>
          <a:ext cx="10607040" cy="53644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xmlns="" val="1898983139"/>
                    </a:ext>
                  </a:extLst>
                </a:gridCol>
                <a:gridCol w="2804160">
                  <a:extLst>
                    <a:ext uri="{9D8B030D-6E8A-4147-A177-3AD203B41FA5}">
                      <a16:colId xmlns:a16="http://schemas.microsoft.com/office/drawing/2014/main" xmlns="" val="2501661936"/>
                    </a:ext>
                  </a:extLst>
                </a:gridCol>
                <a:gridCol w="6096000">
                  <a:extLst>
                    <a:ext uri="{9D8B030D-6E8A-4147-A177-3AD203B41FA5}">
                      <a16:colId xmlns:a16="http://schemas.microsoft.com/office/drawing/2014/main" xmlns="" val="556584882"/>
                    </a:ext>
                  </a:extLst>
                </a:gridCol>
              </a:tblGrid>
              <a:tr h="314325">
                <a:tc>
                  <a:txBody>
                    <a:bodyPr/>
                    <a:lstStyle/>
                    <a:p>
                      <a:pPr algn="ctr"/>
                      <a:r>
                        <a:rPr lang="en-IN" sz="1600" b="0" i="1" dirty="0">
                          <a:solidFill>
                            <a:schemeClr val="tx1"/>
                          </a:solidFill>
                        </a:rPr>
                        <a:t>Type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600" b="0" i="1" dirty="0">
                          <a:solidFill>
                            <a:schemeClr val="tx1"/>
                          </a:solidFill>
                        </a:rPr>
                        <a:t>Subtype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600" b="0" i="1" dirty="0">
                          <a:solidFill>
                            <a:schemeClr val="tx1"/>
                          </a:solidFill>
                        </a:rPr>
                        <a:t>Description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xmlns="" val="2028555015"/>
                  </a:ext>
                </a:extLst>
              </a:tr>
              <a:tr h="314325">
                <a:tc>
                  <a:txBody>
                    <a:bodyPr/>
                    <a:lstStyle/>
                    <a:p>
                      <a:r>
                        <a:rPr lang="en-IN" sz="1600" b="1" dirty="0">
                          <a:solidFill>
                            <a:schemeClr val="tx1"/>
                          </a:solidFill>
                        </a:rPr>
                        <a:t>Text</a:t>
                      </a: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Plain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Unformatted</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286564285"/>
                  </a:ext>
                </a:extLst>
              </a:tr>
              <a:tr h="314325">
                <a:tc>
                  <a:txBody>
                    <a:bodyPr/>
                    <a:lstStyle/>
                    <a:p>
                      <a:endParaRPr lang="en-IN" sz="1600" b="1" dirty="0">
                        <a:solidFill>
                          <a:schemeClr val="tx1"/>
                        </a:solidFill>
                      </a:endParaRP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HTML</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HTML format (see Appendix C)</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446880650"/>
                  </a:ext>
                </a:extLst>
              </a:tr>
              <a:tr h="314325">
                <a:tc>
                  <a:txBody>
                    <a:bodyPr/>
                    <a:lstStyle/>
                    <a:p>
                      <a:endParaRPr lang="en-IN" sz="1600" b="1" dirty="0">
                        <a:solidFill>
                          <a:schemeClr val="tx1"/>
                        </a:solidFill>
                      </a:endParaRP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Mixed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Body contains ordered parts of different data types</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742858526"/>
                  </a:ext>
                </a:extLst>
              </a:tr>
              <a:tr h="314325">
                <a:tc>
                  <a:txBody>
                    <a:bodyPr/>
                    <a:lstStyle/>
                    <a:p>
                      <a:r>
                        <a:rPr lang="en-IN" sz="1600" b="1" dirty="0">
                          <a:solidFill>
                            <a:schemeClr val="tx1"/>
                          </a:solidFill>
                        </a:rPr>
                        <a:t>Multipart</a:t>
                      </a: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u="none" dirty="0">
                          <a:solidFill>
                            <a:schemeClr val="tx1"/>
                          </a:solidFill>
                        </a:rPr>
                        <a:t>Parallel</a:t>
                      </a:r>
                      <a:endParaRPr lang="en-IN" sz="16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Same as above, but no order</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923861588"/>
                  </a:ext>
                </a:extLst>
              </a:tr>
              <a:tr h="314325">
                <a:tc>
                  <a:txBody>
                    <a:bodyPr/>
                    <a:lstStyle/>
                    <a:p>
                      <a:endParaRPr lang="en-IN" sz="1600" b="1" dirty="0">
                        <a:solidFill>
                          <a:schemeClr val="tx1"/>
                        </a:solidFill>
                      </a:endParaRP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Digest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Similar to Mixed, but the default is message/RFC822</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910021711"/>
                  </a:ext>
                </a:extLst>
              </a:tr>
              <a:tr h="314325">
                <a:tc>
                  <a:txBody>
                    <a:bodyPr/>
                    <a:lstStyle/>
                    <a:p>
                      <a:endParaRPr lang="en-IN" sz="1600" b="1" dirty="0">
                        <a:solidFill>
                          <a:schemeClr val="tx1"/>
                        </a:solidFill>
                      </a:endParaRP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Alternative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Parts are different versions of the same message</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605104418"/>
                  </a:ext>
                </a:extLst>
              </a:tr>
              <a:tr h="314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600" b="1" dirty="0">
                        <a:solidFill>
                          <a:schemeClr val="tx1"/>
                        </a:solidFill>
                      </a:endParaRP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RFC822</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Body is an encapsulated message</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964942040"/>
                  </a:ext>
                </a:extLst>
              </a:tr>
              <a:tr h="314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solidFill>
                            <a:schemeClr val="tx1"/>
                          </a:solidFill>
                        </a:rPr>
                        <a:t>Message</a:t>
                      </a: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Partial</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Body is a fragment of a bigger message</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950127053"/>
                  </a:ext>
                </a:extLst>
              </a:tr>
              <a:tr h="314325">
                <a:tc>
                  <a:txBody>
                    <a:bodyPr/>
                    <a:lstStyle/>
                    <a:p>
                      <a:endParaRPr lang="en-IN" sz="1600" b="1" dirty="0">
                        <a:solidFill>
                          <a:schemeClr val="tx1"/>
                        </a:solidFill>
                      </a:endParaRP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External-Body</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Body is a reference to another message</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203133669"/>
                  </a:ext>
                </a:extLst>
              </a:tr>
              <a:tr h="314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solidFill>
                            <a:schemeClr val="tx1"/>
                          </a:solidFill>
                        </a:rPr>
                        <a:t>Image</a:t>
                      </a: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JPEG</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Image is in JPEG format</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863266229"/>
                  </a:ext>
                </a:extLst>
              </a:tr>
              <a:tr h="314325">
                <a:tc>
                  <a:txBody>
                    <a:bodyPr/>
                    <a:lstStyle/>
                    <a:p>
                      <a:endParaRPr lang="en-IN" sz="1600" b="1" dirty="0">
                        <a:solidFill>
                          <a:schemeClr val="tx1"/>
                        </a:solidFill>
                      </a:endParaRP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GIF</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Image is in GIF format</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4128482888"/>
                  </a:ext>
                </a:extLst>
              </a:tr>
              <a:tr h="314325">
                <a:tc>
                  <a:txBody>
                    <a:bodyPr/>
                    <a:lstStyle/>
                    <a:p>
                      <a:r>
                        <a:rPr lang="en-IN" sz="1600" b="1" dirty="0">
                          <a:solidFill>
                            <a:schemeClr val="tx1"/>
                          </a:solidFill>
                        </a:rPr>
                        <a:t>Video</a:t>
                      </a: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MPEG</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IN" sz="1600" dirty="0">
                          <a:solidFill>
                            <a:schemeClr val="tx1"/>
                          </a:solidFill>
                        </a:rPr>
                        <a:t>Video is in MPEG format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530433744"/>
                  </a:ext>
                </a:extLst>
              </a:tr>
              <a:tr h="314325">
                <a:tc>
                  <a:txBody>
                    <a:bodyPr/>
                    <a:lstStyle/>
                    <a:p>
                      <a:r>
                        <a:rPr lang="en-IN" sz="1600" b="1" dirty="0">
                          <a:solidFill>
                            <a:schemeClr val="tx1"/>
                          </a:solidFill>
                        </a:rPr>
                        <a:t>Audio</a:t>
                      </a: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Basic</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Single channel encoding of voice at 8 kHz</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4074440671"/>
                  </a:ext>
                </a:extLst>
              </a:tr>
              <a:tr h="314325">
                <a:tc>
                  <a:txBody>
                    <a:bodyPr/>
                    <a:lstStyle/>
                    <a:p>
                      <a:r>
                        <a:rPr lang="en-IN" sz="1600" b="1" dirty="0">
                          <a:solidFill>
                            <a:schemeClr val="tx1"/>
                          </a:solidFill>
                        </a:rPr>
                        <a:t>Application</a:t>
                      </a:r>
                    </a:p>
                  </a:txBody>
                  <a:tcPr marL="121920" marR="121920"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PostScript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IN" sz="1600" dirty="0">
                          <a:solidFill>
                            <a:schemeClr val="tx1"/>
                          </a:solidFill>
                        </a:rPr>
                        <a:t>Adobe PostScript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2844188326"/>
                  </a:ext>
                </a:extLst>
              </a:tr>
              <a:tr h="314325">
                <a:tc>
                  <a:txBody>
                    <a:bodyPr/>
                    <a:lstStyle/>
                    <a:p>
                      <a:endParaRPr lang="en-IN" sz="1600" b="1"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Octet-stream</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General binary data (8-bit bytes)</a:t>
                      </a:r>
                      <a:endParaRPr lang="en-IN" sz="16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590733387"/>
                  </a:ext>
                </a:extLst>
              </a:tr>
            </a:tbl>
          </a:graphicData>
        </a:graphic>
      </p:graphicFrame>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116</a:t>
            </a:fld>
            <a:endParaRPr lang="en-US">
              <a:latin typeface="+mj-lt"/>
            </a:endParaRPr>
          </a:p>
        </p:txBody>
      </p:sp>
    </p:spTree>
    <p:extLst>
      <p:ext uri="{BB962C8B-B14F-4D97-AF65-F5344CB8AC3E}">
        <p14:creationId xmlns:p14="http://schemas.microsoft.com/office/powerpoint/2010/main" xmlns="" val="279538054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i="0" dirty="0">
                <a:latin typeface="+mj-lt"/>
              </a:rPr>
              <a:t>Table 10.9 Methods for content-transfer-encoding</a:t>
            </a:r>
          </a:p>
        </p:txBody>
      </p:sp>
      <p:graphicFrame>
        <p:nvGraphicFramePr>
          <p:cNvPr id="5" name="Table 2">
            <a:extLst>
              <a:ext uri="{FF2B5EF4-FFF2-40B4-BE49-F238E27FC236}">
                <a16:creationId xmlns:a16="http://schemas.microsoft.com/office/drawing/2014/main" xmlns="" id="{14C47D5E-CDE5-485C-89C9-CCD97F222429}"/>
              </a:ext>
            </a:extLst>
          </p:cNvPr>
          <p:cNvGraphicFramePr>
            <a:graphicFrameLocks noGrp="1"/>
          </p:cNvGraphicFramePr>
          <p:nvPr>
            <p:extLst>
              <p:ext uri="{D42A27DB-BD31-4B8C-83A1-F6EECF244321}">
                <p14:modId xmlns:p14="http://schemas.microsoft.com/office/powerpoint/2010/main" xmlns="" val="4260918803"/>
              </p:ext>
            </p:extLst>
          </p:nvPr>
        </p:nvGraphicFramePr>
        <p:xfrm>
          <a:off x="365760" y="1517469"/>
          <a:ext cx="11460480" cy="2194560"/>
        </p:xfrm>
        <a:graphic>
          <a:graphicData uri="http://schemas.openxmlformats.org/drawingml/2006/table">
            <a:tbl>
              <a:tblPr firstRow="1" bandRow="1">
                <a:tableStyleId>{5C22544A-7EE6-4342-B048-85BDC9FD1C3A}</a:tableStyleId>
              </a:tblPr>
              <a:tblGrid>
                <a:gridCol w="2804160">
                  <a:extLst>
                    <a:ext uri="{9D8B030D-6E8A-4147-A177-3AD203B41FA5}">
                      <a16:colId xmlns:a16="http://schemas.microsoft.com/office/drawing/2014/main" xmlns="" val="1898983139"/>
                    </a:ext>
                  </a:extLst>
                </a:gridCol>
                <a:gridCol w="8656320">
                  <a:extLst>
                    <a:ext uri="{9D8B030D-6E8A-4147-A177-3AD203B41FA5}">
                      <a16:colId xmlns:a16="http://schemas.microsoft.com/office/drawing/2014/main" xmlns="" val="556584882"/>
                    </a:ext>
                  </a:extLst>
                </a:gridCol>
              </a:tblGrid>
              <a:tr h="297951">
                <a:tc>
                  <a:txBody>
                    <a:bodyPr/>
                    <a:lstStyle/>
                    <a:p>
                      <a:pPr algn="ctr"/>
                      <a:r>
                        <a:rPr lang="en-IN" sz="1800" b="0" i="1" dirty="0">
                          <a:solidFill>
                            <a:schemeClr val="tx1"/>
                          </a:solidFill>
                        </a:rPr>
                        <a:t>Type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800" b="0" i="1" dirty="0">
                          <a:solidFill>
                            <a:schemeClr val="tx1"/>
                          </a:solidFill>
                        </a:rPr>
                        <a:t>Description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xmlns="" val="2028555015"/>
                  </a:ext>
                </a:extLst>
              </a:tr>
              <a:tr h="297951">
                <a:tc>
                  <a:txBody>
                    <a:bodyPr/>
                    <a:lstStyle/>
                    <a:p>
                      <a:r>
                        <a:rPr lang="en-IN" sz="1800" b="0" dirty="0">
                          <a:solidFill>
                            <a:schemeClr val="tx1"/>
                          </a:solidFill>
                        </a:rPr>
                        <a:t>7-bit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NVT ASCII characters with each line less than 1000 characters</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446880650"/>
                  </a:ext>
                </a:extLst>
              </a:tr>
              <a:tr h="297951">
                <a:tc>
                  <a:txBody>
                    <a:bodyPr/>
                    <a:lstStyle/>
                    <a:p>
                      <a:r>
                        <a:rPr lang="en-US" sz="1800" b="0" dirty="0">
                          <a:solidFill>
                            <a:schemeClr val="tx1"/>
                          </a:solidFill>
                        </a:rPr>
                        <a:t>8-bit</a:t>
                      </a:r>
                      <a:endParaRPr lang="en-IN" sz="18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Non-ASCII characters with each line less than 1000 characters</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3742858526"/>
                  </a:ext>
                </a:extLst>
              </a:tr>
              <a:tr h="297951">
                <a:tc>
                  <a:txBody>
                    <a:bodyPr/>
                    <a:lstStyle/>
                    <a:p>
                      <a:r>
                        <a:rPr lang="en-US" sz="1800" b="0" dirty="0">
                          <a:solidFill>
                            <a:schemeClr val="tx1"/>
                          </a:solidFill>
                        </a:rPr>
                        <a:t>Binary</a:t>
                      </a:r>
                      <a:endParaRPr lang="en-IN" sz="18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Non-ASCII characters with unlimited-length lines</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923861588"/>
                  </a:ext>
                </a:extLst>
              </a:tr>
              <a:tr h="297951">
                <a:tc>
                  <a:txBody>
                    <a:bodyPr/>
                    <a:lstStyle/>
                    <a:p>
                      <a:r>
                        <a:rPr lang="en-US" sz="1800" b="0" dirty="0">
                          <a:solidFill>
                            <a:schemeClr val="tx1"/>
                          </a:solidFill>
                        </a:rPr>
                        <a:t>Base64</a:t>
                      </a:r>
                      <a:endParaRPr lang="en-IN" sz="18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6-bit blocks of data encoded into 8-bit ASCII characters</a:t>
                      </a:r>
                      <a:endParaRPr lang="en-IN" sz="18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1910021711"/>
                  </a:ext>
                </a:extLst>
              </a:tr>
              <a:tr h="297951">
                <a:tc>
                  <a:txBody>
                    <a:bodyPr/>
                    <a:lstStyle/>
                    <a:p>
                      <a:r>
                        <a:rPr lang="en-US" sz="1800" b="0" dirty="0">
                          <a:solidFill>
                            <a:schemeClr val="tx1"/>
                          </a:solidFill>
                        </a:rPr>
                        <a:t>Quoted-printable</a:t>
                      </a:r>
                      <a:endParaRPr lang="en-IN" sz="1800" b="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Non-ASCII characters encoded as an equal sign plus an ASCII code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xmlns="" val="605104418"/>
                  </a:ext>
                </a:extLst>
              </a:tr>
            </a:tbl>
          </a:graphicData>
        </a:graphic>
      </p:graphicFrame>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117</a:t>
            </a:fld>
            <a:endParaRPr lang="en-US">
              <a:latin typeface="+mj-lt"/>
            </a:endParaRPr>
          </a:p>
        </p:txBody>
      </p:sp>
    </p:spTree>
    <p:extLst>
      <p:ext uri="{BB962C8B-B14F-4D97-AF65-F5344CB8AC3E}">
        <p14:creationId xmlns:p14="http://schemas.microsoft.com/office/powerpoint/2010/main" xmlns="" val="42632134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altLang="en-US"/>
              <a:t>Packet Transmission in TCP/IP Stack</a:t>
            </a:r>
          </a:p>
        </p:txBody>
      </p:sp>
      <p:pic>
        <p:nvPicPr>
          <p:cNvPr id="9" name="Picture 2" descr="An illustration demonstrates the communication between source A and destination B through internet. "/>
          <p:cNvPicPr>
            <a:picLocks noChangeAspect="1" noChangeArrowheads="1"/>
          </p:cNvPicPr>
          <p:nvPr>
            <p:custDataLst>
              <p:tags r:id="rId1"/>
            </p:custDataLst>
          </p:nvPr>
        </p:nvPicPr>
        <p:blipFill>
          <a:blip r:embed="rId3"/>
          <a:stretch>
            <a:fillRect/>
          </a:stretch>
        </p:blipFill>
        <p:spPr bwMode="auto">
          <a:xfrm>
            <a:off x="963932" y="1481455"/>
            <a:ext cx="8919845" cy="529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altLang="en-US"/>
              <a:t>Logical Connections between layers in TCP/IP</a:t>
            </a:r>
          </a:p>
        </p:txBody>
      </p:sp>
      <p:pic>
        <p:nvPicPr>
          <p:cNvPr id="9" name="Picture 2" descr="Two-part illustrations of communication between a source host and destination host through logical connections."/>
          <p:cNvPicPr>
            <a:picLocks noChangeAspect="1" noChangeArrowheads="1"/>
          </p:cNvPicPr>
          <p:nvPr>
            <p:custDataLst>
              <p:tags r:id="rId1"/>
            </p:custDataLst>
          </p:nvPr>
        </p:nvPicPr>
        <p:blipFill>
          <a:blip r:embed="rId3"/>
          <a:stretch>
            <a:fillRect/>
          </a:stretch>
        </p:blipFill>
        <p:spPr bwMode="auto">
          <a:xfrm>
            <a:off x="995702" y="1701808"/>
            <a:ext cx="9984105" cy="439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i="0" dirty="0" smtClean="0">
                <a:solidFill>
                  <a:schemeClr val="tx1"/>
                </a:solidFill>
                <a:latin typeface="+mj-lt"/>
              </a:rPr>
              <a:t>CLIENT-SERVER </a:t>
            </a:r>
            <a:r>
              <a:rPr lang="en-US" altLang="en-US" i="0" dirty="0">
                <a:solidFill>
                  <a:schemeClr val="tx1"/>
                </a:solidFill>
                <a:latin typeface="+mj-lt"/>
              </a:rPr>
              <a:t>PROGRAMMING</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457200" y="1276710"/>
            <a:ext cx="11402008" cy="5075964"/>
          </a:xfrm>
        </p:spPr>
        <p:txBody>
          <a:bodyPr/>
          <a:lstStyle/>
          <a:p>
            <a:pPr eaLnBrk="0" hangingPunct="0">
              <a:buFont typeface="Wingdings" pitchFamily="2" charset="2"/>
              <a:buChar char="ü"/>
            </a:pPr>
            <a:r>
              <a:rPr lang="en-US" sz="2800" dirty="0">
                <a:latin typeface="+mj-lt"/>
              </a:rPr>
              <a:t>In a client-server paradigm, </a:t>
            </a:r>
            <a:r>
              <a:rPr lang="en-US" sz="2800" dirty="0">
                <a:solidFill>
                  <a:srgbClr val="FF0000"/>
                </a:solidFill>
                <a:latin typeface="+mj-lt"/>
              </a:rPr>
              <a:t>communication at the application layer is between two running application programs</a:t>
            </a:r>
            <a:r>
              <a:rPr lang="en-US" sz="2800" dirty="0">
                <a:latin typeface="+mj-lt"/>
              </a:rPr>
              <a:t> called processes: </a:t>
            </a:r>
            <a:r>
              <a:rPr lang="en-US" sz="2800" dirty="0">
                <a:solidFill>
                  <a:srgbClr val="FF0000"/>
                </a:solidFill>
                <a:latin typeface="+mj-lt"/>
              </a:rPr>
              <a:t>a client and a server. </a:t>
            </a:r>
            <a:endParaRPr lang="en-US" sz="2800" dirty="0" smtClean="0">
              <a:solidFill>
                <a:srgbClr val="FF0000"/>
              </a:solidFill>
              <a:latin typeface="+mj-lt"/>
            </a:endParaRPr>
          </a:p>
          <a:p>
            <a:pPr eaLnBrk="0" hangingPunct="0">
              <a:buFont typeface="Wingdings" pitchFamily="2" charset="2"/>
              <a:buChar char="ü"/>
            </a:pPr>
            <a:r>
              <a:rPr lang="en-US" sz="2800" dirty="0" smtClean="0">
                <a:latin typeface="+mj-lt"/>
              </a:rPr>
              <a:t>A </a:t>
            </a:r>
            <a:r>
              <a:rPr lang="en-US" sz="2800" dirty="0">
                <a:latin typeface="+mj-lt"/>
              </a:rPr>
              <a:t>client is </a:t>
            </a:r>
            <a:r>
              <a:rPr lang="en-US" sz="2800" dirty="0" smtClean="0">
                <a:latin typeface="+mj-lt"/>
              </a:rPr>
              <a:t>initializes </a:t>
            </a:r>
            <a:r>
              <a:rPr lang="en-US" sz="2800" dirty="0">
                <a:latin typeface="+mj-lt"/>
              </a:rPr>
              <a:t>the communication by sending a </a:t>
            </a:r>
            <a:r>
              <a:rPr lang="en-US" sz="2800" dirty="0" smtClean="0">
                <a:latin typeface="+mj-lt"/>
              </a:rPr>
              <a:t>request.</a:t>
            </a:r>
          </a:p>
          <a:p>
            <a:pPr eaLnBrk="0" hangingPunct="0">
              <a:buFont typeface="Wingdings" pitchFamily="2" charset="2"/>
              <a:buChar char="ü"/>
            </a:pPr>
            <a:r>
              <a:rPr lang="en-US" sz="2800" dirty="0" smtClean="0">
                <a:latin typeface="+mj-lt"/>
              </a:rPr>
              <a:t>A </a:t>
            </a:r>
            <a:r>
              <a:rPr lang="en-US" sz="2800" dirty="0">
                <a:latin typeface="+mj-lt"/>
              </a:rPr>
              <a:t>server </a:t>
            </a:r>
            <a:r>
              <a:rPr lang="en-US" sz="2800" dirty="0" smtClean="0">
                <a:latin typeface="+mj-lt"/>
              </a:rPr>
              <a:t>waits </a:t>
            </a:r>
            <a:r>
              <a:rPr lang="en-US" sz="2800" dirty="0">
                <a:latin typeface="+mj-lt"/>
              </a:rPr>
              <a:t>for a request from a client. </a:t>
            </a:r>
            <a:endParaRPr lang="en-US" sz="2800" dirty="0" smtClean="0">
              <a:latin typeface="+mj-lt"/>
            </a:endParaRPr>
          </a:p>
          <a:p>
            <a:pPr eaLnBrk="0" hangingPunct="0">
              <a:buFont typeface="Wingdings" pitchFamily="2" charset="2"/>
              <a:buChar char="ü"/>
            </a:pPr>
            <a:r>
              <a:rPr lang="en-US" sz="2800" dirty="0" smtClean="0">
                <a:latin typeface="+mj-lt"/>
              </a:rPr>
              <a:t>The </a:t>
            </a:r>
            <a:r>
              <a:rPr lang="en-US" sz="2800" dirty="0">
                <a:latin typeface="+mj-lt"/>
              </a:rPr>
              <a:t>server handles the request received from a client, prepares a result, and sends the result back to the client</a:t>
            </a:r>
            <a:r>
              <a:rPr lang="en-US" sz="2800" dirty="0" smtClean="0">
                <a:latin typeface="+mj-lt"/>
              </a:rPr>
              <a:t>.</a:t>
            </a:r>
          </a:p>
          <a:p>
            <a:pPr eaLnBrk="0" hangingPunct="0">
              <a:buFont typeface="Wingdings" pitchFamily="2" charset="2"/>
              <a:buChar char="ü"/>
            </a:pPr>
            <a:r>
              <a:rPr lang="en-US" sz="2800" dirty="0" smtClean="0"/>
              <a:t>A client process communicate with a server process using a set of predefined instructions referred to as an </a:t>
            </a:r>
            <a:r>
              <a:rPr lang="en-US" sz="2800" dirty="0" smtClean="0">
                <a:solidFill>
                  <a:srgbClr val="FF0000"/>
                </a:solidFill>
              </a:rPr>
              <a:t>application programming interface (API</a:t>
            </a:r>
            <a:r>
              <a:rPr lang="en-US" sz="2800" dirty="0" smtClean="0"/>
              <a:t>). </a:t>
            </a:r>
          </a:p>
          <a:p>
            <a:pPr eaLnBrk="0" hangingPunct="0">
              <a:buFont typeface="Wingdings" pitchFamily="2" charset="2"/>
              <a:buChar char="ü"/>
            </a:pPr>
            <a:r>
              <a:rPr lang="en-US" sz="2800" dirty="0" smtClean="0"/>
              <a:t>The API for the network applications is known as socket API</a:t>
            </a:r>
            <a:endParaRPr lang="en-US" sz="2800" dirty="0">
              <a:latin typeface="+mj-lt"/>
            </a:endParaRPr>
          </a:p>
        </p:txBody>
      </p:sp>
      <p:sp>
        <p:nvSpPr>
          <p:cNvPr id="4" name="Slide Number Placeholder 3">
            <a:extLst>
              <a:ext uri="{FF2B5EF4-FFF2-40B4-BE49-F238E27FC236}">
                <a16:creationId xmlns:a16="http://schemas.microsoft.com/office/drawing/2014/main" xmlns=""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14</a:t>
            </a:fld>
            <a:endParaRPr lang="en-US">
              <a:latin typeface="+mj-lt"/>
            </a:endParaRPr>
          </a:p>
        </p:txBody>
      </p:sp>
    </p:spTree>
    <p:extLst>
      <p:ext uri="{BB962C8B-B14F-4D97-AF65-F5344CB8AC3E}">
        <p14:creationId xmlns:p14="http://schemas.microsoft.com/office/powerpoint/2010/main" xmlns="" val="253894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375725"/>
            <a:ext cx="11029315" cy="763270"/>
          </a:xfrm>
        </p:spPr>
        <p:txBody>
          <a:bodyPr/>
          <a:lstStyle/>
          <a:p>
            <a:r>
              <a:rPr lang="en-IN" altLang="en-US" dirty="0"/>
              <a:t>Sockets</a:t>
            </a:r>
          </a:p>
        </p:txBody>
      </p:sp>
      <p:sp>
        <p:nvSpPr>
          <p:cNvPr id="5" name="TextBox 4"/>
          <p:cNvSpPr txBox="1"/>
          <p:nvPr/>
        </p:nvSpPr>
        <p:spPr>
          <a:xfrm>
            <a:off x="587848" y="1091685"/>
            <a:ext cx="9750489" cy="1015663"/>
          </a:xfrm>
          <a:prstGeom prst="rect">
            <a:avLst/>
          </a:prstGeom>
          <a:noFill/>
        </p:spPr>
        <p:txBody>
          <a:bodyPr wrap="square" rtlCol="0">
            <a:spAutoFit/>
          </a:bodyPr>
          <a:lstStyle/>
          <a:p>
            <a:pPr>
              <a:buFont typeface="Wingdings" pitchFamily="2" charset="2"/>
              <a:buChar char="ü"/>
            </a:pPr>
            <a:r>
              <a:rPr lang="en-US" sz="2000" dirty="0" smtClean="0"/>
              <a:t>A socket is the end point of communication between the client and server.</a:t>
            </a:r>
          </a:p>
          <a:p>
            <a:pPr>
              <a:buFont typeface="Wingdings" pitchFamily="2" charset="2"/>
              <a:buChar char="ü"/>
            </a:pPr>
            <a:r>
              <a:rPr lang="en-US" sz="2000" dirty="0" smtClean="0"/>
              <a:t>It acts as the interface between the application layer process and transport layer.</a:t>
            </a:r>
          </a:p>
          <a:p>
            <a:pPr>
              <a:buFont typeface="Wingdings" pitchFamily="2" charset="2"/>
              <a:buChar char="ü"/>
            </a:pPr>
            <a:r>
              <a:rPr lang="en-US" sz="2000" dirty="0" smtClean="0"/>
              <a:t>Socket API provides predefined instructions for the network applications.</a:t>
            </a:r>
            <a:endParaRPr lang="en-US" sz="2000" dirty="0"/>
          </a:p>
        </p:txBody>
      </p:sp>
      <p:pic>
        <p:nvPicPr>
          <p:cNvPr id="7" name="Picture 2" descr="Two flow-chart show the socket interface location in the client and server site.">
            <a:extLst>
              <a:ext uri="{FF2B5EF4-FFF2-40B4-BE49-F238E27FC236}">
                <a16:creationId xmlns="" xmlns:a16="http://schemas.microsoft.com/office/drawing/2014/main" id="{21EE5301-194D-4F24-9155-DB91094A936A}"/>
              </a:ext>
            </a:extLst>
          </p:cNvPr>
          <p:cNvPicPr>
            <a:picLocks noChangeAspect="1" noChangeArrowheads="1"/>
          </p:cNvPicPr>
          <p:nvPr/>
        </p:nvPicPr>
        <p:blipFill>
          <a:blip r:embed="rId2"/>
          <a:stretch>
            <a:fillRect/>
          </a:stretch>
        </p:blipFill>
        <p:spPr bwMode="auto">
          <a:xfrm>
            <a:off x="1571209" y="2202499"/>
            <a:ext cx="8259595" cy="4297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3A98EE3D-8CD1-4C3F-BD1C-C98C9596463C}"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506359"/>
            <a:ext cx="11029315" cy="783590"/>
          </a:xfrm>
        </p:spPr>
        <p:txBody>
          <a:bodyPr/>
          <a:lstStyle/>
          <a:p>
            <a:r>
              <a:rPr lang="en-IN" altLang="en-US" dirty="0"/>
              <a:t>Sockets</a:t>
            </a:r>
          </a:p>
        </p:txBody>
      </p:sp>
      <p:sp>
        <p:nvSpPr>
          <p:cNvPr id="3" name="Content Placeholder 2"/>
          <p:cNvSpPr>
            <a:spLocks noGrp="1"/>
          </p:cNvSpPr>
          <p:nvPr>
            <p:ph idx="1"/>
          </p:nvPr>
        </p:nvSpPr>
        <p:spPr>
          <a:xfrm>
            <a:off x="581025" y="1528838"/>
            <a:ext cx="11029315" cy="2091440"/>
          </a:xfrm>
        </p:spPr>
        <p:txBody>
          <a:bodyPr>
            <a:normAutofit fontScale="85000" lnSpcReduction="20000"/>
          </a:bodyPr>
          <a:lstStyle/>
          <a:p>
            <a:r>
              <a:rPr lang="en-IN" altLang="en-US" dirty="0" smtClean="0"/>
              <a:t>Sockets </a:t>
            </a:r>
            <a:r>
              <a:rPr lang="en-IN" altLang="en-US" dirty="0"/>
              <a:t>work just like any other input/output devices.</a:t>
            </a:r>
          </a:p>
          <a:p>
            <a:r>
              <a:rPr lang="en-IN" altLang="en-US" dirty="0" smtClean="0"/>
              <a:t>A </a:t>
            </a:r>
            <a:r>
              <a:rPr lang="en-IN" altLang="en-US" dirty="0"/>
              <a:t>program can read from sockets and also write to sockets just like interacting with a text file or terminal</a:t>
            </a:r>
            <a:r>
              <a:rPr lang="en-IN" altLang="en-US" dirty="0" smtClean="0"/>
              <a:t>.</a:t>
            </a:r>
          </a:p>
          <a:p>
            <a:r>
              <a:rPr lang="en-US" dirty="0" smtClean="0"/>
              <a:t>Although a socket is supposed to behave like a terminal or a file, it is not a physical entity like them; it is an abstraction. It is a data structure that is created and used by the application program. </a:t>
            </a:r>
          </a:p>
          <a:p>
            <a:endParaRPr lang="en-IN" altLang="en-US" dirty="0"/>
          </a:p>
        </p:txBody>
      </p:sp>
      <p:pic>
        <p:nvPicPr>
          <p:cNvPr id="4" name="Picture 3"/>
          <p:cNvPicPr>
            <a:picLocks noChangeAspect="1"/>
          </p:cNvPicPr>
          <p:nvPr>
            <p:custDataLst>
              <p:tags r:id="rId1"/>
            </p:custDataLst>
          </p:nvPr>
        </p:nvPicPr>
        <p:blipFill>
          <a:blip r:embed="rId3"/>
          <a:stretch>
            <a:fillRect/>
          </a:stretch>
        </p:blipFill>
        <p:spPr>
          <a:xfrm>
            <a:off x="2198319" y="3491176"/>
            <a:ext cx="6982460" cy="2842260"/>
          </a:xfrm>
          <a:prstGeom prst="rect">
            <a:avLst/>
          </a:prstGeom>
        </p:spPr>
      </p:pic>
      <p:sp>
        <p:nvSpPr>
          <p:cNvPr id="5" name="Slide Number Placeholder 4"/>
          <p:cNvSpPr>
            <a:spLocks noGrp="1"/>
          </p:cNvSpPr>
          <p:nvPr>
            <p:ph type="sldNum" sz="quarter" idx="12"/>
          </p:nvPr>
        </p:nvSpPr>
        <p:spPr/>
        <p:txBody>
          <a:bodyPr/>
          <a:lstStyle/>
          <a:p>
            <a:fld id="{3A98EE3D-8CD1-4C3F-BD1C-C98C9596463C}" type="slidenum">
              <a:rPr lang="en-US" smtClean="0"/>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44"/>
            <a:ext cx="11029315" cy="709295"/>
          </a:xfrm>
        </p:spPr>
        <p:txBody>
          <a:bodyPr/>
          <a:lstStyle/>
          <a:p>
            <a:r>
              <a:rPr lang="en-IN" altLang="en-US"/>
              <a:t>Role of Socket in Process to Process Communication</a:t>
            </a:r>
          </a:p>
        </p:txBody>
      </p:sp>
      <p:sp>
        <p:nvSpPr>
          <p:cNvPr id="3" name="Content Placeholder 2"/>
          <p:cNvSpPr>
            <a:spLocks noGrp="1"/>
          </p:cNvSpPr>
          <p:nvPr>
            <p:ph idx="1"/>
          </p:nvPr>
        </p:nvSpPr>
        <p:spPr>
          <a:xfrm>
            <a:off x="581025" y="1701199"/>
            <a:ext cx="11029315" cy="1632585"/>
          </a:xfrm>
        </p:spPr>
        <p:txBody>
          <a:bodyPr/>
          <a:lstStyle/>
          <a:p>
            <a:r>
              <a:rPr lang="en-IN" altLang="en-US"/>
              <a:t>Two processes think they are communicating to sockets and rest of the functionalities are handled by OS (which implements rest of layers of TCP/IP Protocol suite).</a:t>
            </a:r>
          </a:p>
        </p:txBody>
      </p:sp>
      <p:pic>
        <p:nvPicPr>
          <p:cNvPr id="5" name="Picture 4"/>
          <p:cNvPicPr>
            <a:picLocks noChangeAspect="1"/>
          </p:cNvPicPr>
          <p:nvPr>
            <p:custDataLst>
              <p:tags r:id="rId1"/>
            </p:custDataLst>
          </p:nvPr>
        </p:nvPicPr>
        <p:blipFill>
          <a:blip r:embed="rId3"/>
          <a:stretch>
            <a:fillRect/>
          </a:stretch>
        </p:blipFill>
        <p:spPr>
          <a:xfrm>
            <a:off x="1213488" y="3429000"/>
            <a:ext cx="9549765" cy="2514600"/>
          </a:xfrm>
          <a:prstGeom prst="rect">
            <a:avLst/>
          </a:prstGeom>
        </p:spPr>
      </p:pic>
      <p:sp>
        <p:nvSpPr>
          <p:cNvPr id="6" name="Slide Number Placeholder 5"/>
          <p:cNvSpPr>
            <a:spLocks noGrp="1"/>
          </p:cNvSpPr>
          <p:nvPr>
            <p:ph type="sldNum" sz="quarter" idx="12"/>
          </p:nvPr>
        </p:nvSpPr>
        <p:spPr/>
        <p:txBody>
          <a:bodyPr/>
          <a:lstStyle/>
          <a:p>
            <a:fld id="{3A98EE3D-8CD1-4C3F-BD1C-C98C9596463C}"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581017"/>
            <a:ext cx="11029315" cy="784225"/>
          </a:xfrm>
        </p:spPr>
        <p:txBody>
          <a:bodyPr/>
          <a:lstStyle/>
          <a:p>
            <a:r>
              <a:rPr lang="en-US" altLang="en-US" dirty="0" smtClean="0">
                <a:solidFill>
                  <a:schemeClr val="tx1"/>
                </a:solidFill>
              </a:rPr>
              <a:t>Socket Addresses </a:t>
            </a:r>
            <a:endParaRPr lang="en-IN" altLang="en-US" dirty="0"/>
          </a:p>
        </p:txBody>
      </p:sp>
      <p:sp>
        <p:nvSpPr>
          <p:cNvPr id="5" name="Content Placeholder 4"/>
          <p:cNvSpPr>
            <a:spLocks noGrp="1"/>
          </p:cNvSpPr>
          <p:nvPr>
            <p:ph idx="1"/>
            <p:custDataLst>
              <p:tags r:id="rId1"/>
            </p:custDataLst>
          </p:nvPr>
        </p:nvSpPr>
        <p:spPr>
          <a:xfrm>
            <a:off x="581025" y="1797084"/>
            <a:ext cx="11029315" cy="2286635"/>
          </a:xfrm>
        </p:spPr>
        <p:txBody>
          <a:bodyPr>
            <a:normAutofit fontScale="92500" lnSpcReduction="10000"/>
          </a:bodyPr>
          <a:lstStyle/>
          <a:p>
            <a:r>
              <a:rPr lang="en-US" dirty="0" smtClean="0"/>
              <a:t>Since communication in the client-server paradigm is between two sockets, we need a pair of socket addresses for communication: a </a:t>
            </a:r>
            <a:r>
              <a:rPr lang="en-US" dirty="0" smtClean="0">
                <a:solidFill>
                  <a:srgbClr val="FF0000"/>
                </a:solidFill>
              </a:rPr>
              <a:t>local socket address </a:t>
            </a:r>
            <a:r>
              <a:rPr lang="en-US" dirty="0" smtClean="0"/>
              <a:t>and a</a:t>
            </a:r>
            <a:r>
              <a:rPr lang="en-US" dirty="0" smtClean="0">
                <a:solidFill>
                  <a:srgbClr val="FF0000"/>
                </a:solidFill>
              </a:rPr>
              <a:t> remote socket address. </a:t>
            </a:r>
          </a:p>
          <a:p>
            <a:r>
              <a:rPr lang="en-US" dirty="0" smtClean="0"/>
              <a:t>Socket address is defined using IP address and port number</a:t>
            </a:r>
            <a:endParaRPr lang="en-US" dirty="0"/>
          </a:p>
          <a:p>
            <a:r>
              <a:rPr lang="en-US" b="1" dirty="0">
                <a:solidFill>
                  <a:srgbClr val="FF0000"/>
                </a:solidFill>
              </a:rPr>
              <a:t>: </a:t>
            </a:r>
            <a:r>
              <a:rPr lang="en-US" dirty="0"/>
              <a:t>is used to separate IP address and port number. For </a:t>
            </a:r>
            <a:r>
              <a:rPr lang="en-US" dirty="0" err="1"/>
              <a:t>eg</a:t>
            </a:r>
            <a:r>
              <a:rPr lang="en-US" dirty="0"/>
              <a:t>: </a:t>
            </a:r>
            <a:r>
              <a:rPr lang="en-US" dirty="0" smtClean="0">
                <a:solidFill>
                  <a:srgbClr val="FF0000"/>
                </a:solidFill>
              </a:rPr>
              <a:t>192.168.1.67:80.</a:t>
            </a:r>
            <a:endParaRPr lang="en-US" dirty="0"/>
          </a:p>
          <a:p>
            <a:endParaRPr lang="en-US" dirty="0"/>
          </a:p>
        </p:txBody>
      </p:sp>
      <p:pic>
        <p:nvPicPr>
          <p:cNvPr id="6" name="Picture 2" descr="A diagram shows a socket address with a 32 bit I P address and a 16-bit port number.">
            <a:extLst>
              <a:ext uri="{FF2B5EF4-FFF2-40B4-BE49-F238E27FC236}">
                <a16:creationId xmlns="" xmlns:a16="http://schemas.microsoft.com/office/drawing/2014/main" id="{C99FD331-0F1A-40C1-B8E1-D455ED652573}"/>
              </a:ext>
            </a:extLst>
          </p:cNvPr>
          <p:cNvPicPr>
            <a:picLocks noChangeAspect="1" noChangeArrowheads="1"/>
          </p:cNvPicPr>
          <p:nvPr/>
        </p:nvPicPr>
        <p:blipFill>
          <a:blip r:embed="rId3"/>
          <a:stretch>
            <a:fillRect/>
          </a:stretch>
        </p:blipFill>
        <p:spPr bwMode="auto">
          <a:xfrm>
            <a:off x="1548883" y="3935464"/>
            <a:ext cx="8229600" cy="2369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3A98EE3D-8CD1-4C3F-BD1C-C98C9596463C}"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10.2.2 Using Services of Transport Layer</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pPr>
              <a:buFont typeface="Wingdings" pitchFamily="2" charset="2"/>
              <a:buChar char="ü"/>
              <a:defRPr/>
            </a:pPr>
            <a:r>
              <a:rPr lang="en-US" dirty="0" smtClean="0"/>
              <a:t>A </a:t>
            </a:r>
            <a:r>
              <a:rPr lang="en-US" dirty="0"/>
              <a:t>pair of processes, </a:t>
            </a:r>
            <a:r>
              <a:rPr lang="en-US" dirty="0" smtClean="0"/>
              <a:t>need </a:t>
            </a:r>
            <a:r>
              <a:rPr lang="en-US" dirty="0"/>
              <a:t>to use the services provided by the transport layer for communication because there is no physical communication at the application layer</a:t>
            </a:r>
            <a:r>
              <a:rPr lang="en-US" dirty="0" smtClean="0"/>
              <a:t>.</a:t>
            </a:r>
          </a:p>
          <a:p>
            <a:pPr>
              <a:buFont typeface="Wingdings" pitchFamily="2" charset="2"/>
              <a:buChar char="ü"/>
              <a:defRPr/>
            </a:pPr>
            <a:r>
              <a:rPr lang="en-US" dirty="0" smtClean="0"/>
              <a:t> There </a:t>
            </a:r>
            <a:r>
              <a:rPr lang="en-US" dirty="0"/>
              <a:t>are three common transport-layer protocols in the TCP/IP suite: </a:t>
            </a:r>
            <a:r>
              <a:rPr lang="en-US" dirty="0">
                <a:solidFill>
                  <a:srgbClr val="FF0000"/>
                </a:solidFill>
              </a:rPr>
              <a:t>UDP, TCP, and SCTP. </a:t>
            </a:r>
            <a:endParaRPr lang="en-US" dirty="0" smtClean="0">
              <a:solidFill>
                <a:srgbClr val="FF0000"/>
              </a:solidFill>
            </a:endParaRPr>
          </a:p>
          <a:p>
            <a:pPr>
              <a:buFont typeface="Wingdings" pitchFamily="2" charset="2"/>
              <a:buChar char="ü"/>
              <a:defRPr/>
            </a:pPr>
            <a:r>
              <a:rPr lang="en-US" dirty="0" smtClean="0"/>
              <a:t>Most </a:t>
            </a:r>
            <a:r>
              <a:rPr lang="en-US" dirty="0"/>
              <a:t>standard applications have been designed to use the services of one of these protocols. </a:t>
            </a:r>
            <a:endParaRPr lang="en-US" dirty="0" smtClean="0"/>
          </a:p>
        </p:txBody>
      </p:sp>
      <p:sp>
        <p:nvSpPr>
          <p:cNvPr id="2" name="Slide Number Placeholder 3">
            <a:extLst>
              <a:ext uri="{FF2B5EF4-FFF2-40B4-BE49-F238E27FC236}">
                <a16:creationId xmlns=""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19</a:t>
            </a:fld>
            <a:endParaRPr lang="en-US">
              <a:latin typeface="+mj-lt"/>
            </a:endParaRPr>
          </a:p>
        </p:txBody>
      </p:sp>
    </p:spTree>
    <p:extLst>
      <p:ext uri="{BB962C8B-B14F-4D97-AF65-F5344CB8AC3E}">
        <p14:creationId xmlns="" xmlns:p14="http://schemas.microsoft.com/office/powerpoint/2010/main" val="1405360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025" y="702310"/>
            <a:ext cx="11029315" cy="741680"/>
          </a:xfrm>
        </p:spPr>
        <p:txBody>
          <a:bodyPr/>
          <a:lstStyle/>
          <a:p>
            <a:r>
              <a:rPr lang="en-IN" altLang="en-US"/>
              <a:t>Acknowledgement</a:t>
            </a:r>
          </a:p>
        </p:txBody>
      </p:sp>
      <p:sp>
        <p:nvSpPr>
          <p:cNvPr id="5" name="Content Placeholder 4"/>
          <p:cNvSpPr>
            <a:spLocks noGrp="1"/>
          </p:cNvSpPr>
          <p:nvPr>
            <p:ph idx="1"/>
          </p:nvPr>
        </p:nvSpPr>
        <p:spPr>
          <a:xfrm>
            <a:off x="581215" y="1744599"/>
            <a:ext cx="11029615" cy="3634486"/>
          </a:xfrm>
        </p:spPr>
        <p:txBody>
          <a:bodyPr/>
          <a:lstStyle/>
          <a:p>
            <a:r>
              <a:rPr lang="en-IN" altLang="en-US" dirty="0"/>
              <a:t>These slides are taken (as it is or with some modifications) from various resources including - </a:t>
            </a:r>
          </a:p>
          <a:p>
            <a:pPr lvl="1"/>
            <a:r>
              <a:rPr lang="en-IN" altLang="en-US" dirty="0" smtClean="0"/>
              <a:t>Computer </a:t>
            </a:r>
            <a:r>
              <a:rPr lang="en-IN" altLang="en-US" dirty="0"/>
              <a:t>Networking: A top-down approach (Book and Slides) by Jim Kurose and Keith Ross</a:t>
            </a:r>
          </a:p>
          <a:p>
            <a:pPr lvl="1"/>
            <a:r>
              <a:rPr lang="en-IN" altLang="en-US" dirty="0"/>
              <a:t>Data Communication and Networking with TCP/IP Protocol Suite (Book and Slides) by </a:t>
            </a:r>
            <a:r>
              <a:rPr lang="en-IN" altLang="en-US" dirty="0" err="1"/>
              <a:t>Behrouz</a:t>
            </a:r>
            <a:r>
              <a:rPr lang="en-IN" altLang="en-US" dirty="0"/>
              <a:t> A. </a:t>
            </a:r>
            <a:r>
              <a:rPr lang="en-IN" altLang="en-US" dirty="0" err="1"/>
              <a:t>Forouzan</a:t>
            </a:r>
            <a:endParaRPr lang="en-IN" alt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UDP Protocol</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p:txBody>
          <a:bodyPr/>
          <a:lstStyle/>
          <a:p>
            <a:pPr>
              <a:buFont typeface="Wingdings" pitchFamily="2" charset="2"/>
              <a:buChar char="ü"/>
              <a:defRPr/>
            </a:pPr>
            <a:r>
              <a:rPr lang="en-US" sz="2800" dirty="0"/>
              <a:t>UDP provides connectionless, unreliable, datagram service. </a:t>
            </a:r>
            <a:endParaRPr lang="en-US" sz="2800" dirty="0" smtClean="0"/>
          </a:p>
          <a:p>
            <a:pPr>
              <a:buFont typeface="Wingdings" pitchFamily="2" charset="2"/>
              <a:buChar char="ü"/>
              <a:defRPr/>
            </a:pPr>
            <a:r>
              <a:rPr lang="en-US" sz="2800" dirty="0" smtClean="0"/>
              <a:t>Connectionless </a:t>
            </a:r>
            <a:r>
              <a:rPr lang="en-US" sz="2800" dirty="0"/>
              <a:t>service means that there is no logical connection between the two ends exchanging messages. </a:t>
            </a:r>
            <a:endParaRPr lang="en-US" sz="2800" dirty="0" smtClean="0"/>
          </a:p>
          <a:p>
            <a:pPr>
              <a:buFont typeface="Wingdings" pitchFamily="2" charset="2"/>
              <a:buChar char="ü"/>
              <a:defRPr/>
            </a:pPr>
            <a:r>
              <a:rPr lang="en-US" sz="2800" dirty="0" smtClean="0"/>
              <a:t>Each </a:t>
            </a:r>
            <a:r>
              <a:rPr lang="en-US" sz="2800" dirty="0"/>
              <a:t>message is an independent entity encapsulated in a packet called a datagram. </a:t>
            </a:r>
            <a:endParaRPr lang="en-US" sz="2800" dirty="0" smtClean="0"/>
          </a:p>
          <a:p>
            <a:pPr>
              <a:buFont typeface="Wingdings" pitchFamily="2" charset="2"/>
              <a:buChar char="ü"/>
              <a:defRPr/>
            </a:pPr>
            <a:r>
              <a:rPr lang="en-US" sz="2800" dirty="0" smtClean="0"/>
              <a:t>UDP </a:t>
            </a:r>
            <a:r>
              <a:rPr lang="en-US" sz="2800" dirty="0"/>
              <a:t>does not see any relation (connection) between consequent datagrams coming from the same source and going to the same destination. </a:t>
            </a:r>
          </a:p>
        </p:txBody>
      </p:sp>
      <p:sp>
        <p:nvSpPr>
          <p:cNvPr id="2" name="Slide Number Placeholder 3">
            <a:extLst>
              <a:ext uri="{FF2B5EF4-FFF2-40B4-BE49-F238E27FC236}">
                <a16:creationId xmlns=""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20</a:t>
            </a:fld>
            <a:endParaRPr lang="en-US">
              <a:latin typeface="+mj-lt"/>
            </a:endParaRPr>
          </a:p>
        </p:txBody>
      </p:sp>
    </p:spTree>
    <p:extLst>
      <p:ext uri="{BB962C8B-B14F-4D97-AF65-F5344CB8AC3E}">
        <p14:creationId xmlns="" xmlns:p14="http://schemas.microsoft.com/office/powerpoint/2010/main" val="3807000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sz="3200" dirty="0">
                <a:solidFill>
                  <a:schemeClr val="tx1"/>
                </a:solidFill>
                <a:latin typeface="+mj-lt"/>
              </a:rPr>
              <a:t>TCP Protocol </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457200" y="1080781"/>
            <a:ext cx="11277600" cy="3677845"/>
          </a:xfrm>
        </p:spPr>
        <p:txBody>
          <a:bodyPr/>
          <a:lstStyle/>
          <a:p>
            <a:pPr>
              <a:buFont typeface="Wingdings" pitchFamily="2" charset="2"/>
              <a:buChar char="ü"/>
              <a:defRPr/>
            </a:pPr>
            <a:r>
              <a:rPr lang="en-US" sz="2800" dirty="0"/>
              <a:t>TCP provides connection-oriented, reliable, byte-stream service. </a:t>
            </a:r>
            <a:endParaRPr lang="en-US" sz="2800" dirty="0" smtClean="0"/>
          </a:p>
          <a:p>
            <a:pPr>
              <a:buFont typeface="Wingdings" pitchFamily="2" charset="2"/>
              <a:buChar char="ü"/>
              <a:defRPr/>
            </a:pPr>
            <a:r>
              <a:rPr lang="en-US" sz="2800" dirty="0" smtClean="0"/>
              <a:t>TCP </a:t>
            </a:r>
            <a:r>
              <a:rPr lang="en-US" sz="2800" dirty="0"/>
              <a:t>requires that two ends </a:t>
            </a:r>
            <a:r>
              <a:rPr lang="en-US" sz="2800" dirty="0">
                <a:solidFill>
                  <a:srgbClr val="FF0000"/>
                </a:solidFill>
              </a:rPr>
              <a:t>first create a logical connection</a:t>
            </a:r>
            <a:r>
              <a:rPr lang="en-US" sz="2800" dirty="0"/>
              <a:t> between themselves by exchanging some connection-establishment </a:t>
            </a:r>
            <a:r>
              <a:rPr lang="en-US" sz="2800" dirty="0" smtClean="0"/>
              <a:t>packets which is called  as </a:t>
            </a:r>
            <a:r>
              <a:rPr lang="en-US" sz="2800" dirty="0" smtClean="0">
                <a:solidFill>
                  <a:srgbClr val="FF0000"/>
                </a:solidFill>
              </a:rPr>
              <a:t>handshaking</a:t>
            </a:r>
            <a:r>
              <a:rPr lang="en-US" sz="2800" dirty="0" smtClean="0"/>
              <a:t>. </a:t>
            </a:r>
          </a:p>
          <a:p>
            <a:pPr>
              <a:buFont typeface="Wingdings" pitchFamily="2" charset="2"/>
              <a:buChar char="ü"/>
              <a:defRPr/>
            </a:pPr>
            <a:r>
              <a:rPr lang="en-US" sz="2800" dirty="0" smtClean="0"/>
              <a:t>Handshaking(</a:t>
            </a:r>
            <a:r>
              <a:rPr lang="en-IN" altLang="en-US" sz="2800" dirty="0" smtClean="0">
                <a:solidFill>
                  <a:srgbClr val="FF0000"/>
                </a:solidFill>
              </a:rPr>
              <a:t>3-Way Handshaking</a:t>
            </a:r>
            <a:r>
              <a:rPr lang="en-IN" altLang="en-US" sz="2800" dirty="0" smtClean="0"/>
              <a:t>)</a:t>
            </a:r>
            <a:r>
              <a:rPr lang="en-US" sz="2800" dirty="0" smtClean="0"/>
              <a:t>, </a:t>
            </a:r>
            <a:r>
              <a:rPr lang="en-US" sz="2800" dirty="0"/>
              <a:t>establishes some parameters between the two ends including the </a:t>
            </a:r>
            <a:r>
              <a:rPr lang="en-US" sz="2800" dirty="0">
                <a:solidFill>
                  <a:srgbClr val="FF0000"/>
                </a:solidFill>
              </a:rPr>
              <a:t>size of the data packets </a:t>
            </a:r>
            <a:r>
              <a:rPr lang="en-US" sz="2800" dirty="0"/>
              <a:t>to be exchanged, the </a:t>
            </a:r>
            <a:r>
              <a:rPr lang="en-US" sz="2800" dirty="0">
                <a:solidFill>
                  <a:srgbClr val="FF0000"/>
                </a:solidFill>
              </a:rPr>
              <a:t>size of buffers </a:t>
            </a:r>
            <a:r>
              <a:rPr lang="en-US" sz="2800" dirty="0"/>
              <a:t>to be used for holding the </a:t>
            </a:r>
            <a:r>
              <a:rPr lang="en-US" sz="2800" dirty="0">
                <a:solidFill>
                  <a:srgbClr val="FF0000"/>
                </a:solidFill>
              </a:rPr>
              <a:t>chunks of data </a:t>
            </a:r>
            <a:r>
              <a:rPr lang="en-US" sz="2800" dirty="0"/>
              <a:t>until the whole message arrives, and so on.</a:t>
            </a:r>
          </a:p>
        </p:txBody>
      </p:sp>
      <p:sp>
        <p:nvSpPr>
          <p:cNvPr id="2" name="Slide Number Placeholder 3">
            <a:extLst>
              <a:ext uri="{FF2B5EF4-FFF2-40B4-BE49-F238E27FC236}">
                <a16:creationId xmlns=""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21</a:t>
            </a:fld>
            <a:endParaRPr lang="en-US">
              <a:latin typeface="+mj-lt"/>
            </a:endParaRPr>
          </a:p>
        </p:txBody>
      </p:sp>
    </p:spTree>
    <p:extLst>
      <p:ext uri="{BB962C8B-B14F-4D97-AF65-F5344CB8AC3E}">
        <p14:creationId xmlns="" xmlns:p14="http://schemas.microsoft.com/office/powerpoint/2010/main" val="3686683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025" y="702310"/>
            <a:ext cx="11029315" cy="741680"/>
          </a:xfrm>
        </p:spPr>
        <p:txBody>
          <a:bodyPr>
            <a:normAutofit/>
          </a:bodyPr>
          <a:lstStyle/>
          <a:p>
            <a:r>
              <a:rPr lang="en-IN" altLang="en-US" sz="2800" dirty="0"/>
              <a:t>TCP 3-Way Handshaking</a:t>
            </a:r>
          </a:p>
        </p:txBody>
      </p:sp>
      <p:sp>
        <p:nvSpPr>
          <p:cNvPr id="6" name="Content Placeholder 5"/>
          <p:cNvSpPr>
            <a:spLocks noGrp="1"/>
          </p:cNvSpPr>
          <p:nvPr>
            <p:ph idx="1"/>
          </p:nvPr>
        </p:nvSpPr>
        <p:spPr>
          <a:xfrm>
            <a:off x="581025" y="1714228"/>
            <a:ext cx="6206491" cy="3634740"/>
          </a:xfrm>
        </p:spPr>
        <p:txBody>
          <a:bodyPr/>
          <a:lstStyle/>
          <a:p>
            <a:r>
              <a:rPr lang="en-US" dirty="0" smtClean="0"/>
              <a:t>It </a:t>
            </a:r>
            <a:r>
              <a:rPr lang="en-US" dirty="0"/>
              <a:t>involves three steps: </a:t>
            </a:r>
          </a:p>
          <a:p>
            <a:pPr lvl="1"/>
            <a:r>
              <a:rPr lang="en-US" dirty="0"/>
              <a:t>SYN (Synchronize)</a:t>
            </a:r>
          </a:p>
          <a:p>
            <a:pPr lvl="1"/>
            <a:r>
              <a:rPr lang="en-US" dirty="0"/>
              <a:t>SYN-ACK (Synchronize-Acknowledge)</a:t>
            </a:r>
          </a:p>
          <a:p>
            <a:pPr lvl="1"/>
            <a:r>
              <a:rPr lang="en-US" dirty="0"/>
              <a:t>ACK (Acknowledge).</a:t>
            </a:r>
          </a:p>
        </p:txBody>
      </p:sp>
      <p:pic>
        <p:nvPicPr>
          <p:cNvPr id="8" name="Picture 7"/>
          <p:cNvPicPr>
            <a:picLocks noChangeAspect="1"/>
          </p:cNvPicPr>
          <p:nvPr>
            <p:custDataLst>
              <p:tags r:id="rId1"/>
            </p:custDataLst>
          </p:nvPr>
        </p:nvPicPr>
        <p:blipFill>
          <a:blip r:embed="rId3"/>
          <a:stretch>
            <a:fillRect/>
          </a:stretch>
        </p:blipFill>
        <p:spPr>
          <a:xfrm>
            <a:off x="6201733" y="1528847"/>
            <a:ext cx="5762040" cy="3360394"/>
          </a:xfrm>
          <a:prstGeom prst="rect">
            <a:avLst/>
          </a:prstGeom>
        </p:spPr>
      </p:pic>
      <p:sp>
        <p:nvSpPr>
          <p:cNvPr id="7" name="Slide Number Placeholder 6"/>
          <p:cNvSpPr>
            <a:spLocks noGrp="1"/>
          </p:cNvSpPr>
          <p:nvPr>
            <p:ph type="sldNum" sz="quarter" idx="12"/>
          </p:nvPr>
        </p:nvSpPr>
        <p:spPr/>
        <p:txBody>
          <a:bodyPr/>
          <a:lstStyle/>
          <a:p>
            <a:fld id="{3A98EE3D-8CD1-4C3F-BD1C-C98C9596463C}" type="slidenum">
              <a:rPr lang="en-US" smtClean="0"/>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44"/>
            <a:ext cx="11029315" cy="837565"/>
          </a:xfrm>
        </p:spPr>
        <p:txBody>
          <a:bodyPr>
            <a:normAutofit/>
          </a:bodyPr>
          <a:lstStyle/>
          <a:p>
            <a:r>
              <a:rPr lang="en-IN" altLang="en-US" sz="3200" dirty="0"/>
              <a:t>Application Layer Protocols</a:t>
            </a:r>
          </a:p>
        </p:txBody>
      </p:sp>
      <p:sp>
        <p:nvSpPr>
          <p:cNvPr id="3" name="Content Placeholder 2"/>
          <p:cNvSpPr>
            <a:spLocks noGrp="1"/>
          </p:cNvSpPr>
          <p:nvPr>
            <p:ph idx="1"/>
          </p:nvPr>
        </p:nvSpPr>
        <p:spPr>
          <a:xfrm>
            <a:off x="581025" y="1936127"/>
            <a:ext cx="11029315" cy="4026134"/>
          </a:xfrm>
        </p:spPr>
        <p:txBody>
          <a:bodyPr>
            <a:noAutofit/>
          </a:bodyPr>
          <a:lstStyle/>
          <a:p>
            <a:r>
              <a:rPr lang="en-US" sz="2800" dirty="0"/>
              <a:t>In particular, an application-layer</a:t>
            </a:r>
            <a:r>
              <a:rPr lang="en-IN" altLang="en-US" sz="2800" dirty="0"/>
              <a:t> </a:t>
            </a:r>
            <a:r>
              <a:rPr lang="en-US" sz="2800" dirty="0"/>
              <a:t>protocol defines:</a:t>
            </a:r>
          </a:p>
          <a:p>
            <a:pPr lvl="1"/>
            <a:r>
              <a:rPr lang="en-US" sz="2400" dirty="0">
                <a:solidFill>
                  <a:srgbClr val="FF0000"/>
                </a:solidFill>
              </a:rPr>
              <a:t>The types of messages exchanged</a:t>
            </a:r>
            <a:r>
              <a:rPr lang="en-US" sz="2400" dirty="0"/>
              <a:t>, for example, </a:t>
            </a:r>
            <a:r>
              <a:rPr lang="en-US" sz="2400" dirty="0">
                <a:solidFill>
                  <a:srgbClr val="FF0000"/>
                </a:solidFill>
              </a:rPr>
              <a:t>request messages </a:t>
            </a:r>
            <a:r>
              <a:rPr lang="en-US" sz="2400" dirty="0"/>
              <a:t>and </a:t>
            </a:r>
            <a:r>
              <a:rPr lang="en-US" sz="2400" dirty="0">
                <a:solidFill>
                  <a:srgbClr val="FF0000"/>
                </a:solidFill>
              </a:rPr>
              <a:t>response messages</a:t>
            </a:r>
            <a:r>
              <a:rPr lang="en-IN" altLang="en-US" sz="2400" dirty="0"/>
              <a:t>.</a:t>
            </a:r>
            <a:endParaRPr lang="en-US" sz="2400" dirty="0"/>
          </a:p>
          <a:p>
            <a:pPr lvl="1"/>
            <a:r>
              <a:rPr lang="en-US" sz="2400" dirty="0"/>
              <a:t>The </a:t>
            </a:r>
            <a:r>
              <a:rPr lang="en-US" sz="2400" dirty="0">
                <a:solidFill>
                  <a:srgbClr val="FF0000"/>
                </a:solidFill>
              </a:rPr>
              <a:t>syntax of the various message types</a:t>
            </a:r>
            <a:r>
              <a:rPr lang="en-US" sz="2400" dirty="0"/>
              <a:t>, such as the </a:t>
            </a:r>
            <a:r>
              <a:rPr lang="en-US" sz="2400" dirty="0">
                <a:solidFill>
                  <a:srgbClr val="FF0000"/>
                </a:solidFill>
              </a:rPr>
              <a:t>fields in the message </a:t>
            </a:r>
            <a:r>
              <a:rPr lang="en-US" sz="2400" dirty="0"/>
              <a:t>and how the fields are</a:t>
            </a:r>
            <a:r>
              <a:rPr lang="en-IN" altLang="en-US" sz="2400" dirty="0"/>
              <a:t> </a:t>
            </a:r>
            <a:r>
              <a:rPr lang="en-US" sz="2400" dirty="0"/>
              <a:t>delineated</a:t>
            </a:r>
            <a:r>
              <a:rPr lang="en-IN" altLang="en-US" sz="2400" dirty="0"/>
              <a:t>.</a:t>
            </a:r>
            <a:endParaRPr lang="en-US" sz="2400" dirty="0"/>
          </a:p>
          <a:p>
            <a:pPr lvl="1"/>
            <a:r>
              <a:rPr lang="en-US" sz="2400" dirty="0"/>
              <a:t>The </a:t>
            </a:r>
            <a:r>
              <a:rPr lang="en-US" sz="2400" dirty="0">
                <a:solidFill>
                  <a:srgbClr val="FF0000"/>
                </a:solidFill>
              </a:rPr>
              <a:t>semantics of the fields</a:t>
            </a:r>
            <a:r>
              <a:rPr lang="en-US" sz="2400" dirty="0"/>
              <a:t>, that is, the </a:t>
            </a:r>
            <a:r>
              <a:rPr lang="en-US" sz="2400" dirty="0">
                <a:solidFill>
                  <a:srgbClr val="FF0000"/>
                </a:solidFill>
              </a:rPr>
              <a:t>meaning of the information in the fields</a:t>
            </a:r>
            <a:r>
              <a:rPr lang="en-IN" altLang="en-US" sz="2400" dirty="0"/>
              <a:t>.</a:t>
            </a:r>
            <a:endParaRPr lang="en-US" sz="2400" dirty="0"/>
          </a:p>
          <a:p>
            <a:pPr lvl="1"/>
            <a:r>
              <a:rPr lang="en-US" sz="2400" dirty="0">
                <a:solidFill>
                  <a:srgbClr val="FF0000"/>
                </a:solidFill>
              </a:rPr>
              <a:t>Rules</a:t>
            </a:r>
            <a:r>
              <a:rPr lang="en-US" sz="2400" dirty="0"/>
              <a:t> for determining when and how a process sends messages and responds to messages</a:t>
            </a:r>
            <a:r>
              <a:rPr lang="en-IN" altLang="en-US" sz="2400" dirty="0"/>
              <a:t>.</a:t>
            </a:r>
          </a:p>
        </p:txBody>
      </p:sp>
      <p:sp>
        <p:nvSpPr>
          <p:cNvPr id="4" name="Slide Number Placeholder 3"/>
          <p:cNvSpPr>
            <a:spLocks noGrp="1"/>
          </p:cNvSpPr>
          <p:nvPr>
            <p:ph type="sldNum" sz="quarter" idx="12"/>
          </p:nvPr>
        </p:nvSpPr>
        <p:spPr/>
        <p:txBody>
          <a:bodyPr/>
          <a:lstStyle/>
          <a:p>
            <a:fld id="{3A98EE3D-8CD1-4C3F-BD1C-C98C9596463C}" type="slidenum">
              <a:rPr lang="en-US" smtClean="0"/>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025" y="729615"/>
            <a:ext cx="11029315" cy="679450"/>
          </a:xfrm>
        </p:spPr>
        <p:txBody>
          <a:bodyPr/>
          <a:lstStyle/>
          <a:p>
            <a:r>
              <a:rPr lang="en-IN" altLang="en-US"/>
              <a:t>Application layer protocols</a:t>
            </a:r>
          </a:p>
        </p:txBody>
      </p:sp>
      <p:sp>
        <p:nvSpPr>
          <p:cNvPr id="5" name="Content Placeholder 4"/>
          <p:cNvSpPr>
            <a:spLocks noGrp="1"/>
          </p:cNvSpPr>
          <p:nvPr>
            <p:ph sz="half" idx="1"/>
          </p:nvPr>
        </p:nvSpPr>
        <p:spPr>
          <a:xfrm>
            <a:off x="627701" y="1873673"/>
            <a:ext cx="5194935" cy="2800985"/>
          </a:xfrm>
        </p:spPr>
        <p:txBody>
          <a:bodyPr>
            <a:noAutofit/>
          </a:bodyPr>
          <a:lstStyle/>
          <a:p>
            <a:pPr>
              <a:buFont typeface="Wingdings" panose="05000000000000000000" charset="0"/>
              <a:buChar char="Ø"/>
            </a:pPr>
            <a:r>
              <a:rPr lang="en-IN" altLang="en-US" sz="2000" b="1" dirty="0">
                <a:latin typeface="Georgia" panose="02040502050405020303" charset="0"/>
                <a:cs typeface="Georgia" panose="02040502050405020303" charset="0"/>
              </a:rPr>
              <a:t>Standard Application-Layer Protocols</a:t>
            </a:r>
          </a:p>
          <a:p>
            <a:pPr lvl="1">
              <a:buFont typeface="Wingdings" panose="05000000000000000000" charset="0"/>
              <a:buChar char="§"/>
            </a:pPr>
            <a:r>
              <a:rPr lang="en-IN" altLang="en-US" sz="1800" dirty="0">
                <a:latin typeface="Georgia" panose="02040502050405020303" charset="0"/>
                <a:cs typeface="Georgia" panose="02040502050405020303" charset="0"/>
              </a:rPr>
              <a:t>Some application-layer protocols are specified in RFCs and are therefore in the public domain. </a:t>
            </a:r>
          </a:p>
          <a:p>
            <a:pPr lvl="1">
              <a:buFont typeface="Wingdings" panose="05000000000000000000" charset="0"/>
              <a:buChar char="§"/>
            </a:pPr>
            <a:r>
              <a:rPr lang="en-IN" altLang="en-US" sz="1800" dirty="0">
                <a:latin typeface="Georgia" panose="02040502050405020303" charset="0"/>
                <a:cs typeface="Georgia" panose="02040502050405020303" charset="0"/>
              </a:rPr>
              <a:t>HTTP</a:t>
            </a:r>
          </a:p>
          <a:p>
            <a:pPr lvl="1">
              <a:buFont typeface="Wingdings" panose="05000000000000000000" charset="0"/>
              <a:buChar char="§"/>
            </a:pPr>
            <a:r>
              <a:rPr lang="en-IN" altLang="en-US" sz="1800" dirty="0" smtClean="0">
                <a:latin typeface="Georgia" panose="02040502050405020303" charset="0"/>
                <a:cs typeface="Georgia" panose="02040502050405020303" charset="0"/>
              </a:rPr>
              <a:t>SMTP</a:t>
            </a:r>
          </a:p>
          <a:p>
            <a:pPr lvl="1">
              <a:buFont typeface="Wingdings" panose="05000000000000000000" charset="0"/>
              <a:buChar char="§"/>
            </a:pPr>
            <a:r>
              <a:rPr lang="en-IN" altLang="en-US" sz="1800" dirty="0" smtClean="0">
                <a:latin typeface="Georgia" panose="02040502050405020303" charset="0"/>
                <a:cs typeface="Georgia" panose="02040502050405020303" charset="0"/>
              </a:rPr>
              <a:t>DNS</a:t>
            </a:r>
            <a:endParaRPr lang="en-IN" altLang="en-US" sz="1800" dirty="0">
              <a:latin typeface="Georgia" panose="02040502050405020303" charset="0"/>
              <a:cs typeface="Georgia" panose="02040502050405020303" charset="0"/>
            </a:endParaRPr>
          </a:p>
        </p:txBody>
      </p:sp>
      <p:sp>
        <p:nvSpPr>
          <p:cNvPr id="6" name="Content Placeholder 5"/>
          <p:cNvSpPr>
            <a:spLocks noGrp="1"/>
          </p:cNvSpPr>
          <p:nvPr>
            <p:ph sz="half" idx="2"/>
          </p:nvPr>
        </p:nvSpPr>
        <p:spPr>
          <a:xfrm>
            <a:off x="6416063" y="1929635"/>
            <a:ext cx="5194935" cy="2368550"/>
          </a:xfrm>
        </p:spPr>
        <p:txBody>
          <a:bodyPr>
            <a:noAutofit/>
          </a:bodyPr>
          <a:lstStyle/>
          <a:p>
            <a:pPr>
              <a:buFont typeface="Wingdings" panose="05000000000000000000" charset="0"/>
              <a:buChar char="Ø"/>
            </a:pPr>
            <a:r>
              <a:rPr lang="en-IN" altLang="en-US" sz="2000" b="1" dirty="0">
                <a:latin typeface="Georgia" panose="02040502050405020303" charset="0"/>
                <a:cs typeface="Georgia" panose="02040502050405020303" charset="0"/>
              </a:rPr>
              <a:t>Non-standard Application-Layer Protocols</a:t>
            </a:r>
          </a:p>
          <a:p>
            <a:pPr lvl="1">
              <a:buFont typeface="Wingdings" panose="05000000000000000000" charset="0"/>
              <a:buChar char="§"/>
            </a:pPr>
            <a:r>
              <a:rPr lang="en-IN" altLang="en-US" sz="1800" dirty="0">
                <a:latin typeface="Georgia" panose="02040502050405020303" charset="0"/>
                <a:cs typeface="Georgia" panose="02040502050405020303" charset="0"/>
              </a:rPr>
              <a:t>Many application-layer protocols are proprietary and intentionally not available in the public domain.</a:t>
            </a:r>
          </a:p>
          <a:p>
            <a:pPr lvl="1">
              <a:buFont typeface="Wingdings" panose="05000000000000000000" charset="0"/>
              <a:buChar char="§"/>
            </a:pPr>
            <a:r>
              <a:rPr lang="en-IN" altLang="en-US" sz="1800" dirty="0">
                <a:latin typeface="Georgia" panose="02040502050405020303" charset="0"/>
                <a:cs typeface="Georgia" panose="02040502050405020303" charset="0"/>
              </a:rPr>
              <a:t>Skype uses proprietary application-layer protocols.</a:t>
            </a:r>
          </a:p>
        </p:txBody>
      </p:sp>
      <p:sp>
        <p:nvSpPr>
          <p:cNvPr id="7" name="Text Box 6"/>
          <p:cNvSpPr txBox="1"/>
          <p:nvPr/>
        </p:nvSpPr>
        <p:spPr>
          <a:xfrm>
            <a:off x="861718" y="5100320"/>
            <a:ext cx="10691495" cy="1219200"/>
          </a:xfrm>
          <a:prstGeom prst="rect">
            <a:avLst/>
          </a:prstGeom>
          <a:noFill/>
        </p:spPr>
        <p:txBody>
          <a:bodyPr wrap="square" rtlCol="0">
            <a:noAutofit/>
          </a:bodyPr>
          <a:lstStyle/>
          <a:p>
            <a:r>
              <a:rPr lang="en-IN" altLang="en-US">
                <a:solidFill>
                  <a:srgbClr val="FF0000"/>
                </a:solidFill>
                <a:latin typeface="Georgia" panose="02040502050405020303" charset="0"/>
                <a:cs typeface="Georgia" panose="02040502050405020303" charset="0"/>
              </a:rPr>
              <a:t>The IETF (Internet Engineering Task Force), founded in 1986, is the premier standards development organization for the internet. The IETF publishes its technical documentation as RFCs (Requests for Comments). RFCs describe the Internet’s technical foundations, such as addressing, routing, and transport technologies, etc. </a:t>
            </a:r>
          </a:p>
        </p:txBody>
      </p:sp>
      <p:sp>
        <p:nvSpPr>
          <p:cNvPr id="8" name="Slide Number Placeholder 7"/>
          <p:cNvSpPr>
            <a:spLocks noGrp="1"/>
          </p:cNvSpPr>
          <p:nvPr>
            <p:ph type="sldNum" sz="quarter" idx="12"/>
          </p:nvPr>
        </p:nvSpPr>
        <p:spPr/>
        <p:txBody>
          <a:bodyPr/>
          <a:lstStyle/>
          <a:p>
            <a:fld id="{3A98EE3D-8CD1-4C3F-BD1C-C98C9596463C}" type="slidenum">
              <a:rPr lang="en-US" smtClean="0"/>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r>
              <a:rPr lang="en-US" dirty="0" smtClean="0"/>
              <a:t>WWW commonly known as the </a:t>
            </a:r>
            <a:r>
              <a:rPr lang="en-US" dirty="0" smtClean="0">
                <a:solidFill>
                  <a:srgbClr val="FF0000"/>
                </a:solidFill>
              </a:rPr>
              <a:t>web</a:t>
            </a:r>
            <a:r>
              <a:rPr lang="en-US" dirty="0" smtClean="0"/>
              <a:t>, is a </a:t>
            </a:r>
            <a:r>
              <a:rPr lang="en-US" dirty="0" smtClean="0">
                <a:solidFill>
                  <a:srgbClr val="FF0000"/>
                </a:solidFill>
              </a:rPr>
              <a:t>vast system of interlinked hypertext documents</a:t>
            </a:r>
            <a:r>
              <a:rPr lang="en-US" dirty="0" smtClean="0"/>
              <a:t> </a:t>
            </a:r>
            <a:r>
              <a:rPr lang="en-US" dirty="0" smtClean="0">
                <a:solidFill>
                  <a:srgbClr val="FF0000"/>
                </a:solidFill>
              </a:rPr>
              <a:t>and multimedia content </a:t>
            </a:r>
            <a:r>
              <a:rPr lang="en-US" dirty="0" smtClean="0"/>
              <a:t>accessible via the internet. </a:t>
            </a:r>
          </a:p>
          <a:p>
            <a:r>
              <a:rPr lang="en-US" dirty="0" smtClean="0"/>
              <a:t>It is </a:t>
            </a:r>
            <a:r>
              <a:rPr lang="en-US" dirty="0" smtClean="0">
                <a:solidFill>
                  <a:srgbClr val="FF0000"/>
                </a:solidFill>
              </a:rPr>
              <a:t>one of the primary services available on the internet </a:t>
            </a:r>
            <a:r>
              <a:rPr lang="en-US" dirty="0" smtClean="0"/>
              <a:t>and has transformed how people access and share information globally. </a:t>
            </a:r>
          </a:p>
          <a:p>
            <a:r>
              <a:rPr lang="en-IN" altLang="en-US" dirty="0" smtClean="0"/>
              <a:t>The </a:t>
            </a:r>
            <a:r>
              <a:rPr lang="en-IN" altLang="en-US" dirty="0" smtClean="0">
                <a:solidFill>
                  <a:srgbClr val="FF0000"/>
                </a:solidFill>
              </a:rPr>
              <a:t>Web today is a repository of information </a:t>
            </a:r>
            <a:r>
              <a:rPr lang="en-IN" altLang="en-US" dirty="0" smtClean="0"/>
              <a:t>in which the documents, called Web pages, are distributed all over the world and related documents are linked together.</a:t>
            </a:r>
          </a:p>
          <a:p>
            <a:r>
              <a:rPr lang="en-IN" altLang="en-US" dirty="0" smtClean="0"/>
              <a:t>Linking allows one web page to refer to another web page stored in another server somewhere else in the world. The </a:t>
            </a:r>
            <a:r>
              <a:rPr lang="en-IN" altLang="en-US" dirty="0" smtClean="0">
                <a:solidFill>
                  <a:srgbClr val="FF0000"/>
                </a:solidFill>
              </a:rPr>
              <a:t>linking of web pages was achieved using a concept called </a:t>
            </a:r>
            <a:r>
              <a:rPr lang="en-IN" altLang="en-US" i="1" dirty="0" smtClean="0">
                <a:solidFill>
                  <a:srgbClr val="FF0000"/>
                </a:solidFill>
              </a:rPr>
              <a:t>hypertext</a:t>
            </a:r>
            <a:r>
              <a:rPr lang="en-IN" altLang="en-US" dirty="0" smtClean="0"/>
              <a:t>.</a:t>
            </a:r>
          </a:p>
          <a:p>
            <a:endParaRPr lang="en-US" dirty="0"/>
          </a:p>
        </p:txBody>
      </p:sp>
      <p:sp>
        <p:nvSpPr>
          <p:cNvPr id="7" name="Title 6"/>
          <p:cNvSpPr>
            <a:spLocks noGrp="1"/>
          </p:cNvSpPr>
          <p:nvPr>
            <p:ph type="title"/>
          </p:nvPr>
        </p:nvSpPr>
        <p:spPr/>
        <p:txBody>
          <a:bodyPr/>
          <a:lstStyle/>
          <a:p>
            <a:r>
              <a:rPr lang="en-US" dirty="0" smtClean="0"/>
              <a:t>The World Wide Web (WWW)</a:t>
            </a:r>
            <a:endParaRPr lang="en-US" dirty="0"/>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Hypertext</a:t>
            </a:r>
            <a:r>
              <a:rPr lang="en-US" dirty="0" smtClean="0"/>
              <a:t>: </a:t>
            </a:r>
            <a:r>
              <a:rPr lang="en-US" dirty="0" smtClean="0">
                <a:solidFill>
                  <a:srgbClr val="FF0000"/>
                </a:solidFill>
              </a:rPr>
              <a:t>Text that contains links to other texts</a:t>
            </a:r>
            <a:r>
              <a:rPr lang="en-US" dirty="0" smtClean="0"/>
              <a:t>. It allows users to navigate between different documents or pages by clicking on hyperlinks. </a:t>
            </a:r>
          </a:p>
          <a:p>
            <a:r>
              <a:rPr lang="en-US" b="1" dirty="0" smtClean="0"/>
              <a:t>Hyperlinks:</a:t>
            </a:r>
            <a:r>
              <a:rPr lang="en-US" dirty="0" smtClean="0"/>
              <a:t> Connections within a hypertext that </a:t>
            </a:r>
            <a:r>
              <a:rPr lang="en-US" dirty="0" smtClean="0">
                <a:solidFill>
                  <a:srgbClr val="FF0000"/>
                </a:solidFill>
              </a:rPr>
              <a:t>link one document to another. </a:t>
            </a:r>
            <a:endParaRPr lang="en-US" dirty="0">
              <a:solidFill>
                <a:srgbClr val="FF0000"/>
              </a:solidFill>
            </a:endParaRPr>
          </a:p>
        </p:txBody>
      </p:sp>
      <p:sp>
        <p:nvSpPr>
          <p:cNvPr id="3" name="Title 2"/>
          <p:cNvSpPr>
            <a:spLocks noGrp="1"/>
          </p:cNvSpPr>
          <p:nvPr>
            <p:ph type="title"/>
          </p:nvPr>
        </p:nvSpPr>
        <p:spPr/>
        <p:txBody>
          <a:bodyPr/>
          <a:lstStyle/>
          <a:p>
            <a:r>
              <a:rPr lang="en-US" dirty="0" smtClean="0"/>
              <a:t>Hypertext and Hyperlinks</a:t>
            </a:r>
            <a:endParaRPr lang="en-US" dirty="0"/>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2"/>
            <a:ext cx="11029315" cy="645795"/>
          </a:xfrm>
        </p:spPr>
        <p:txBody>
          <a:bodyPr/>
          <a:lstStyle/>
          <a:p>
            <a:r>
              <a:rPr lang="en-IN" altLang="en-US"/>
              <a:t>Web Documents or Web Pages</a:t>
            </a:r>
          </a:p>
        </p:txBody>
      </p:sp>
      <p:sp>
        <p:nvSpPr>
          <p:cNvPr id="3" name="Content Placeholder 2"/>
          <p:cNvSpPr>
            <a:spLocks noGrp="1"/>
          </p:cNvSpPr>
          <p:nvPr>
            <p:ph idx="1"/>
          </p:nvPr>
        </p:nvSpPr>
        <p:spPr>
          <a:xfrm>
            <a:off x="525231" y="1566423"/>
            <a:ext cx="11029615" cy="3634486"/>
          </a:xfrm>
        </p:spPr>
        <p:txBody>
          <a:bodyPr/>
          <a:lstStyle/>
          <a:p>
            <a:r>
              <a:rPr lang="en-US" dirty="0" smtClean="0"/>
              <a:t>Web Page is  a single document or file on the web, usually written in HTML (Hypertext Markup Language) and accessible via a web browser. </a:t>
            </a:r>
          </a:p>
          <a:p>
            <a:r>
              <a:rPr lang="en-US" dirty="0" smtClean="0"/>
              <a:t>A web page can contain text, images, videos, and other multimedia content.</a:t>
            </a:r>
          </a:p>
          <a:p>
            <a:r>
              <a:rPr lang="en-US" dirty="0" smtClean="0"/>
              <a:t>It </a:t>
            </a:r>
            <a:r>
              <a:rPr lang="en-US" dirty="0"/>
              <a:t>can be </a:t>
            </a:r>
            <a:r>
              <a:rPr lang="en-US" dirty="0">
                <a:solidFill>
                  <a:srgbClr val="FF0000"/>
                </a:solidFill>
              </a:rPr>
              <a:t>accessed by entering the URL </a:t>
            </a:r>
            <a:r>
              <a:rPr lang="en-US" dirty="0"/>
              <a:t>on the address bar of the web browser.</a:t>
            </a:r>
          </a:p>
          <a:p>
            <a:endParaRPr lang="en-US" dirty="0"/>
          </a:p>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940032"/>
          </a:xfrm>
        </p:spPr>
        <p:txBody>
          <a:bodyPr>
            <a:normAutofit/>
          </a:bodyPr>
          <a:lstStyle/>
          <a:p>
            <a:r>
              <a:rPr lang="en-US" sz="3600" dirty="0" smtClean="0"/>
              <a:t>Website</a:t>
            </a:r>
            <a:endParaRPr lang="en-US" sz="3600" dirty="0"/>
          </a:p>
        </p:txBody>
      </p:sp>
      <p:sp>
        <p:nvSpPr>
          <p:cNvPr id="3" name="Content Placeholder 2"/>
          <p:cNvSpPr>
            <a:spLocks noGrp="1"/>
          </p:cNvSpPr>
          <p:nvPr>
            <p:ph idx="1"/>
          </p:nvPr>
        </p:nvSpPr>
        <p:spPr>
          <a:xfrm>
            <a:off x="450587" y="2004990"/>
            <a:ext cx="11029615" cy="2035193"/>
          </a:xfrm>
        </p:spPr>
        <p:txBody>
          <a:bodyPr>
            <a:noAutofit/>
          </a:bodyPr>
          <a:lstStyle/>
          <a:p>
            <a:r>
              <a:rPr lang="en-US" sz="2800" dirty="0" smtClean="0"/>
              <a:t>A collection of related web pages under a common domain name (e.g., www.example.com). </a:t>
            </a:r>
          </a:p>
          <a:p>
            <a:r>
              <a:rPr lang="en-US" sz="2800" dirty="0" smtClean="0"/>
              <a:t>Websites can range from a few pages to thousands of interconnected pages.</a:t>
            </a:r>
            <a:endParaRPr lang="en-US" sz="2800"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3555" y="1490762"/>
            <a:ext cx="10515600" cy="4351338"/>
          </a:xfrm>
        </p:spPr>
        <p:txBody>
          <a:bodyPr/>
          <a:lstStyle/>
          <a:p>
            <a:pPr>
              <a:buNone/>
            </a:pPr>
            <a:r>
              <a:rPr lang="en-IN" altLang="en-US" sz="3200" dirty="0" smtClean="0"/>
              <a:t>The documents in the WWW can be grouped into three broad categories – </a:t>
            </a:r>
          </a:p>
          <a:p>
            <a:pPr lvl="1">
              <a:buFont typeface="Wingdings" pitchFamily="2" charset="2"/>
              <a:buChar char="ü"/>
            </a:pPr>
            <a:r>
              <a:rPr lang="en-IN" altLang="en-US" sz="3200" dirty="0" smtClean="0"/>
              <a:t>Static Documents </a:t>
            </a:r>
          </a:p>
          <a:p>
            <a:pPr lvl="1">
              <a:buFont typeface="Wingdings" pitchFamily="2" charset="2"/>
              <a:buChar char="ü"/>
            </a:pPr>
            <a:r>
              <a:rPr lang="en-IN" altLang="en-US" sz="3200" dirty="0" smtClean="0"/>
              <a:t>Dynamic Documents </a:t>
            </a:r>
          </a:p>
          <a:p>
            <a:pPr lvl="1">
              <a:buFont typeface="Wingdings" pitchFamily="2" charset="2"/>
              <a:buChar char="ü"/>
            </a:pPr>
            <a:r>
              <a:rPr lang="en-IN" altLang="en-US" sz="3200" dirty="0" smtClean="0"/>
              <a:t>Active Web Documents </a:t>
            </a:r>
            <a:endParaRPr lang="en-IN" altLang="en-US" dirty="0" smtClean="0"/>
          </a:p>
          <a:p>
            <a:endParaRPr lang="en-IN" altLang="en-US" dirty="0" smtClean="0"/>
          </a:p>
          <a:p>
            <a:endParaRPr lang="en-IN" altLang="en-US" dirty="0" smtClean="0"/>
          </a:p>
          <a:p>
            <a:endParaRPr lang="en-US" dirty="0"/>
          </a:p>
        </p:txBody>
      </p:sp>
      <p:sp>
        <p:nvSpPr>
          <p:cNvPr id="3" name="Title 2"/>
          <p:cNvSpPr>
            <a:spLocks noGrp="1"/>
          </p:cNvSpPr>
          <p:nvPr>
            <p:ph type="title"/>
          </p:nvPr>
        </p:nvSpPr>
        <p:spPr/>
        <p:txBody>
          <a:bodyPr/>
          <a:lstStyle/>
          <a:p>
            <a:r>
              <a:rPr lang="en-IN" altLang="en-US" dirty="0" smtClean="0"/>
              <a:t>Web Documents types</a:t>
            </a:r>
            <a:endParaRPr lang="en-US" dirty="0"/>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0"/>
            <a:ext cx="11029315" cy="741680"/>
          </a:xfrm>
        </p:spPr>
        <p:txBody>
          <a:bodyPr/>
          <a:lstStyle/>
          <a:p>
            <a:r>
              <a:rPr lang="en-IN" altLang="en-US"/>
              <a:t>What we have studied so far...</a:t>
            </a:r>
          </a:p>
        </p:txBody>
      </p:sp>
      <p:sp>
        <p:nvSpPr>
          <p:cNvPr id="3" name="Content Placeholder 2"/>
          <p:cNvSpPr>
            <a:spLocks noGrp="1"/>
          </p:cNvSpPr>
          <p:nvPr>
            <p:ph idx="1"/>
          </p:nvPr>
        </p:nvSpPr>
        <p:spPr>
          <a:xfrm>
            <a:off x="581047" y="1872014"/>
            <a:ext cx="5289551" cy="4755515"/>
          </a:xfrm>
        </p:spPr>
        <p:txBody>
          <a:bodyPr>
            <a:normAutofit fontScale="85000" lnSpcReduction="20000"/>
          </a:bodyPr>
          <a:lstStyle/>
          <a:p>
            <a:r>
              <a:rPr lang="en-IN" altLang="en-US"/>
              <a:t>What is a Computer Network?</a:t>
            </a:r>
          </a:p>
          <a:p>
            <a:r>
              <a:rPr lang="en-IN" altLang="en-US"/>
              <a:t>Network Criteria</a:t>
            </a:r>
          </a:p>
          <a:p>
            <a:r>
              <a:rPr lang="en-IN" altLang="en-US"/>
              <a:t>Network Topologies</a:t>
            </a:r>
          </a:p>
          <a:p>
            <a:r>
              <a:rPr lang="en-IN" altLang="en-US"/>
              <a:t>Types of Computer Networks</a:t>
            </a:r>
          </a:p>
          <a:p>
            <a:r>
              <a:rPr lang="en-IN" altLang="en-US"/>
              <a:t>Structure of the Internet</a:t>
            </a:r>
          </a:p>
          <a:p>
            <a:r>
              <a:rPr lang="en-IN" altLang="en-US"/>
              <a:t>Circuit Switching</a:t>
            </a:r>
          </a:p>
          <a:p>
            <a:r>
              <a:rPr lang="en-IN" altLang="en-US"/>
              <a:t>Packet Switching</a:t>
            </a:r>
          </a:p>
          <a:p>
            <a:r>
              <a:rPr lang="en-IN" altLang="en-US"/>
              <a:t>Delays in Packet Switched Networks</a:t>
            </a:r>
          </a:p>
          <a:p>
            <a:r>
              <a:rPr lang="en-IN" altLang="en-US"/>
              <a:t>Throughput</a:t>
            </a:r>
          </a:p>
          <a:p>
            <a:r>
              <a:rPr lang="en-IN" altLang="en-US"/>
              <a:t>TCP / IP Protocol Suite</a:t>
            </a:r>
          </a:p>
          <a:p>
            <a:r>
              <a:rPr lang="en-IN" altLang="en-US"/>
              <a:t>OSI Model</a:t>
            </a:r>
          </a:p>
        </p:txBody>
      </p:sp>
      <p:sp>
        <p:nvSpPr>
          <p:cNvPr id="4" name="Content Placeholder 2"/>
          <p:cNvSpPr>
            <a:spLocks noGrp="1"/>
          </p:cNvSpPr>
          <p:nvPr>
            <p:custDataLst>
              <p:tags r:id="rId1"/>
            </p:custDataLst>
          </p:nvPr>
        </p:nvSpPr>
        <p:spPr>
          <a:xfrm>
            <a:off x="6320811" y="1872014"/>
            <a:ext cx="5289551" cy="4755515"/>
          </a:xfrm>
          <a:prstGeom prst="rect">
            <a:avLst/>
          </a:prstGeom>
        </p:spPr>
        <p:txBody>
          <a:bodyPr vert="horz" lIns="91440" tIns="45720" rIns="91440" bIns="45720" rtlCol="0" anchor="ctr"/>
          <a:lstStyle>
            <a:lvl1pPr marL="306070" indent="-306070" algn="l" defTabSz="457200" rtl="0" eaLnBrk="1" latinLnBrk="0" hangingPunct="1">
              <a:lnSpc>
                <a:spcPct val="110000"/>
              </a:lnSpc>
              <a:spcBef>
                <a:spcPct val="20000"/>
              </a:spcBef>
              <a:spcAft>
                <a:spcPts val="600"/>
              </a:spcAft>
              <a:buClr>
                <a:schemeClr val="accent1"/>
              </a:buClr>
              <a:buSzPct val="92000"/>
              <a:buFont typeface="Wingdings" panose="05000000000000000000" charset="0"/>
              <a:buChar char="Ø"/>
              <a:defRPr sz="2400" kern="1200">
                <a:solidFill>
                  <a:schemeClr val="tx1">
                    <a:lumMod val="75000"/>
                    <a:lumOff val="25000"/>
                  </a:schemeClr>
                </a:solidFill>
                <a:latin typeface="Georgia" panose="02040502050405020303" charset="0"/>
                <a:ea typeface="+mn-ea"/>
                <a:cs typeface="Georgia" panose="02040502050405020303" charset="0"/>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Georgia" panose="02040502050405020303" charset="0"/>
                <a:ea typeface="+mn-ea"/>
                <a:cs typeface="Georgia" panose="02040502050405020303" charset="0"/>
              </a:defRPr>
            </a:lvl2pPr>
            <a:lvl3pPr marL="899795" indent="-269875" algn="l" defTabSz="457200" rtl="0" eaLnBrk="1" latinLnBrk="0" hangingPunct="1">
              <a:spcBef>
                <a:spcPct val="20000"/>
              </a:spcBef>
              <a:spcAft>
                <a:spcPts val="600"/>
              </a:spcAft>
              <a:buClr>
                <a:schemeClr val="accent1"/>
              </a:buClr>
              <a:buSzPct val="92000"/>
              <a:buFont typeface="Arial" panose="020B0604020202020204" pitchFamily="34" charset="0"/>
              <a:buChar char="•"/>
              <a:defRPr sz="1800" kern="1200">
                <a:solidFill>
                  <a:schemeClr val="tx1">
                    <a:lumMod val="75000"/>
                    <a:lumOff val="25000"/>
                  </a:schemeClr>
                </a:solidFill>
                <a:latin typeface="Georgia" panose="02040502050405020303" charset="0"/>
                <a:ea typeface="+mn-ea"/>
                <a:cs typeface="Georgia" panose="02040502050405020303" charset="0"/>
              </a:defRPr>
            </a:lvl3pPr>
            <a:lvl4pPr marL="1242060" indent="-234315" algn="l" defTabSz="457200" rtl="0" eaLnBrk="1" latinLnBrk="0" hangingPunct="1">
              <a:spcBef>
                <a:spcPct val="20000"/>
              </a:spcBef>
              <a:spcAft>
                <a:spcPts val="600"/>
              </a:spcAft>
              <a:buClr>
                <a:schemeClr val="accent1"/>
              </a:buClr>
              <a:buSzPct val="92000"/>
              <a:buFont typeface="Arial" panose="020B0604020202020204" pitchFamily="34" charset="0"/>
              <a:buChar char="•"/>
              <a:defRPr sz="1600" kern="1200">
                <a:solidFill>
                  <a:schemeClr val="tx1">
                    <a:lumMod val="75000"/>
                    <a:lumOff val="25000"/>
                  </a:schemeClr>
                </a:solidFill>
                <a:latin typeface="Georgia" panose="02040502050405020303" charset="0"/>
                <a:ea typeface="+mn-ea"/>
                <a:cs typeface="Georgia" panose="02040502050405020303" charset="0"/>
              </a:defRPr>
            </a:lvl4pPr>
            <a:lvl5pPr marL="1653540" indent="-285750" algn="l" defTabSz="457200" rtl="0" eaLnBrk="1" latinLnBrk="0" hangingPunct="1">
              <a:spcBef>
                <a:spcPct val="20000"/>
              </a:spcBef>
              <a:spcAft>
                <a:spcPts val="600"/>
              </a:spcAft>
              <a:buClr>
                <a:schemeClr val="accent1"/>
              </a:buClr>
              <a:buSzPct val="92000"/>
              <a:buFont typeface="Arial" panose="020B0604020202020204" pitchFamily="34" charset="0"/>
              <a:buChar char="•"/>
              <a:defRPr sz="1400" kern="1200">
                <a:solidFill>
                  <a:schemeClr val="tx1">
                    <a:lumMod val="75000"/>
                    <a:lumOff val="25000"/>
                  </a:schemeClr>
                </a:solidFill>
                <a:latin typeface="Georgia" panose="02040502050405020303" charset="0"/>
                <a:ea typeface="+mn-ea"/>
                <a:cs typeface="Georgia" panose="02040502050405020303" charset="0"/>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altLang="en-US" sz="1800"/>
              <a:t>Analog and Digital Signals</a:t>
            </a:r>
          </a:p>
          <a:p>
            <a:r>
              <a:rPr lang="en-IN" altLang="en-US" sz="1800"/>
              <a:t>Attributes of Analog Signals</a:t>
            </a:r>
          </a:p>
          <a:p>
            <a:r>
              <a:rPr lang="en-IN" altLang="en-US" sz="1800"/>
              <a:t>Composite Signals</a:t>
            </a:r>
          </a:p>
          <a:p>
            <a:r>
              <a:rPr lang="en-IN" altLang="en-US" sz="1800"/>
              <a:t>Attributes of Digital Signals</a:t>
            </a:r>
          </a:p>
          <a:p>
            <a:r>
              <a:rPr lang="en-IN" altLang="en-US" sz="1800"/>
              <a:t>Transmission of Digital Signals</a:t>
            </a:r>
          </a:p>
          <a:p>
            <a:r>
              <a:rPr lang="en-IN" altLang="en-US" sz="1800"/>
              <a:t>Multiplexing</a:t>
            </a:r>
          </a:p>
          <a:p>
            <a:r>
              <a:rPr lang="en-IN" altLang="en-US" sz="1800"/>
              <a:t>Digital Transmission</a:t>
            </a:r>
          </a:p>
          <a:p>
            <a:pPr lvl="1"/>
            <a:r>
              <a:rPr lang="en-IN" altLang="en-US" sz="1600"/>
              <a:t>Digital to Digital Conversion</a:t>
            </a:r>
          </a:p>
          <a:p>
            <a:pPr lvl="1"/>
            <a:r>
              <a:rPr lang="en-IN" altLang="en-US" sz="1600"/>
              <a:t>Analog to Digital Conversion</a:t>
            </a:r>
          </a:p>
          <a:p>
            <a:pPr lvl="0"/>
            <a:r>
              <a:rPr lang="en-IN" altLang="en-US" sz="1600"/>
              <a:t>Analog Tranmission</a:t>
            </a:r>
          </a:p>
          <a:p>
            <a:pPr lvl="1"/>
            <a:r>
              <a:rPr lang="en-IN" altLang="en-US" sz="1200"/>
              <a:t>Digital to Analog Conversion</a:t>
            </a:r>
          </a:p>
          <a:p>
            <a:pPr lvl="1"/>
            <a:r>
              <a:rPr lang="en-IN" altLang="en-US" sz="1200"/>
              <a:t>Analog to Analog Conversion</a:t>
            </a:r>
          </a:p>
        </p:txBody>
      </p:sp>
      <p:sp>
        <p:nvSpPr>
          <p:cNvPr id="5" name="Slide Number Placeholder 4"/>
          <p:cNvSpPr>
            <a:spLocks noGrp="1"/>
          </p:cNvSpPr>
          <p:nvPr>
            <p:ph type="sldNum" sz="quarter" idx="12"/>
          </p:nvPr>
        </p:nvSpPr>
        <p:spPr/>
        <p:txBody>
          <a:bodyPr/>
          <a:lstStyle/>
          <a:p>
            <a:fld id="{3A98EE3D-8CD1-4C3F-BD1C-C98C9596463C}"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9" end="9"/>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txEl>
                                              <p:pRg st="10" end="10"/>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build="p"/>
      <p:bldP spid="4"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44"/>
            <a:ext cx="11029315" cy="802005"/>
          </a:xfrm>
        </p:spPr>
        <p:txBody>
          <a:bodyPr>
            <a:normAutofit/>
          </a:bodyPr>
          <a:lstStyle/>
          <a:p>
            <a:r>
              <a:rPr lang="en-IN" altLang="en-US" sz="3200" dirty="0"/>
              <a:t>Web </a:t>
            </a:r>
            <a:r>
              <a:rPr lang="en-IN" altLang="en-US" sz="3200" dirty="0" smtClean="0"/>
              <a:t>Documents types</a:t>
            </a:r>
            <a:endParaRPr lang="en-IN" altLang="en-US" sz="3200" dirty="0"/>
          </a:p>
        </p:txBody>
      </p:sp>
      <p:sp>
        <p:nvSpPr>
          <p:cNvPr id="3" name="Content Placeholder 2"/>
          <p:cNvSpPr>
            <a:spLocks noGrp="1"/>
          </p:cNvSpPr>
          <p:nvPr>
            <p:ph idx="1"/>
          </p:nvPr>
        </p:nvSpPr>
        <p:spPr>
          <a:xfrm>
            <a:off x="581025" y="1708795"/>
            <a:ext cx="11029315" cy="4692011"/>
          </a:xfrm>
        </p:spPr>
        <p:txBody>
          <a:bodyPr>
            <a:normAutofit/>
          </a:bodyPr>
          <a:lstStyle/>
          <a:p>
            <a:pPr lvl="1"/>
            <a:r>
              <a:rPr lang="en-IN" altLang="en-US" sz="2400" b="1" dirty="0" smtClean="0"/>
              <a:t>Static </a:t>
            </a:r>
            <a:r>
              <a:rPr lang="en-IN" altLang="en-US" sz="2400" b="1" dirty="0"/>
              <a:t>Documents - </a:t>
            </a:r>
          </a:p>
          <a:p>
            <a:pPr lvl="2"/>
            <a:r>
              <a:rPr lang="en-IN" altLang="en-US" sz="2000" dirty="0"/>
              <a:t>Static web documents are </a:t>
            </a:r>
            <a:r>
              <a:rPr lang="en-IN" altLang="en-US" sz="2000" dirty="0">
                <a:solidFill>
                  <a:srgbClr val="FF0000"/>
                </a:solidFill>
              </a:rPr>
              <a:t>fixed content files that are delivered to the user exactly as stored on the web server</a:t>
            </a:r>
            <a:r>
              <a:rPr lang="en-IN" altLang="en-US" sz="2000" dirty="0"/>
              <a:t>. They </a:t>
            </a:r>
            <a:r>
              <a:rPr lang="en-IN" altLang="en-US" sz="2000" dirty="0">
                <a:solidFill>
                  <a:srgbClr val="FF0000"/>
                </a:solidFill>
              </a:rPr>
              <a:t>do not change unless manually updated by a developer</a:t>
            </a:r>
            <a:r>
              <a:rPr lang="en-IN" altLang="en-US" sz="2000" dirty="0"/>
              <a:t>.</a:t>
            </a:r>
          </a:p>
          <a:p>
            <a:pPr lvl="2"/>
            <a:r>
              <a:rPr lang="en-IN" altLang="en-US" sz="2000" dirty="0"/>
              <a:t>These are typically created using </a:t>
            </a:r>
            <a:r>
              <a:rPr lang="en-IN" altLang="en-US" sz="2000" dirty="0">
                <a:solidFill>
                  <a:srgbClr val="FF0000"/>
                </a:solidFill>
              </a:rPr>
              <a:t>HTML and CSS </a:t>
            </a:r>
            <a:r>
              <a:rPr lang="en-IN" altLang="en-US" sz="2000" dirty="0"/>
              <a:t>and does not change based on user interaction.</a:t>
            </a:r>
          </a:p>
          <a:p>
            <a:pPr lvl="1"/>
            <a:r>
              <a:rPr lang="en-IN" altLang="en-US" sz="2400" b="1" dirty="0"/>
              <a:t>Dynamic Documents - </a:t>
            </a:r>
          </a:p>
          <a:p>
            <a:pPr lvl="2"/>
            <a:r>
              <a:rPr lang="en-IN" altLang="en-US" sz="2000" dirty="0"/>
              <a:t>Dynamic web documents are </a:t>
            </a:r>
            <a:r>
              <a:rPr lang="en-IN" altLang="en-US" sz="2000" dirty="0">
                <a:solidFill>
                  <a:srgbClr val="FF0000"/>
                </a:solidFill>
              </a:rPr>
              <a:t>generated in real-time by server-side scripts </a:t>
            </a:r>
            <a:r>
              <a:rPr lang="en-IN" altLang="en-US" sz="2000" dirty="0"/>
              <a:t>or programs </a:t>
            </a:r>
            <a:r>
              <a:rPr lang="en-IN" altLang="en-US" sz="2000" dirty="0">
                <a:solidFill>
                  <a:srgbClr val="FF0000"/>
                </a:solidFill>
              </a:rPr>
              <a:t>in response to user requests</a:t>
            </a:r>
            <a:r>
              <a:rPr lang="en-IN" altLang="en-US" sz="2000" dirty="0"/>
              <a:t>. The content can change based on user interactions, inputs, or other parameters.</a:t>
            </a:r>
          </a:p>
          <a:p>
            <a:pPr lvl="2"/>
            <a:r>
              <a:rPr lang="en-IN" altLang="en-US" sz="2000" dirty="0"/>
              <a:t>These are created using server-side languages </a:t>
            </a:r>
            <a:r>
              <a:rPr lang="en-IN" altLang="en-US" sz="2000" dirty="0">
                <a:solidFill>
                  <a:srgbClr val="FF0000"/>
                </a:solidFill>
              </a:rPr>
              <a:t>like PHP, Python </a:t>
            </a:r>
            <a:r>
              <a:rPr lang="en-IN" altLang="en-US" sz="2000" dirty="0"/>
              <a:t>along with HTML, CSS, and </a:t>
            </a:r>
            <a:r>
              <a:rPr lang="en-IN" altLang="en-US" sz="2000" dirty="0">
                <a:solidFill>
                  <a:srgbClr val="FF0000"/>
                </a:solidFill>
              </a:rPr>
              <a:t>JavaScript</a:t>
            </a:r>
            <a:r>
              <a:rPr lang="en-IN" altLang="en-US" sz="2000" dirty="0"/>
              <a:t>.</a:t>
            </a:r>
          </a:p>
        </p:txBody>
      </p:sp>
      <p:sp>
        <p:nvSpPr>
          <p:cNvPr id="4" name="Slide Number Placeholder 3"/>
          <p:cNvSpPr>
            <a:spLocks noGrp="1"/>
          </p:cNvSpPr>
          <p:nvPr>
            <p:ph type="sldNum" sz="quarter" idx="12"/>
          </p:nvPr>
        </p:nvSpPr>
        <p:spPr/>
        <p:txBody>
          <a:bodyPr/>
          <a:lstStyle/>
          <a:p>
            <a:fld id="{3A98EE3D-8CD1-4C3F-BD1C-C98C9596463C}" type="slidenum">
              <a:rPr lang="en-US" smtClean="0"/>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44"/>
            <a:ext cx="11029315" cy="815975"/>
          </a:xfrm>
        </p:spPr>
        <p:txBody>
          <a:bodyPr/>
          <a:lstStyle/>
          <a:p>
            <a:r>
              <a:rPr lang="en-IN" altLang="en-US" dirty="0"/>
              <a:t>Web </a:t>
            </a:r>
            <a:r>
              <a:rPr lang="en-IN" altLang="en-US" dirty="0" smtClean="0"/>
              <a:t>Documents types</a:t>
            </a:r>
            <a:endParaRPr lang="en-IN" altLang="en-US" dirty="0"/>
          </a:p>
        </p:txBody>
      </p:sp>
      <p:sp>
        <p:nvSpPr>
          <p:cNvPr id="3" name="Content Placeholder 2"/>
          <p:cNvSpPr>
            <a:spLocks noGrp="1"/>
          </p:cNvSpPr>
          <p:nvPr>
            <p:ph idx="1"/>
          </p:nvPr>
        </p:nvSpPr>
        <p:spPr>
          <a:xfrm>
            <a:off x="581215" y="1839849"/>
            <a:ext cx="11029615" cy="2928094"/>
          </a:xfrm>
        </p:spPr>
        <p:txBody>
          <a:bodyPr/>
          <a:lstStyle/>
          <a:p>
            <a:r>
              <a:rPr lang="en-IN" altLang="en-US" b="1" dirty="0"/>
              <a:t>Active Web Documents - </a:t>
            </a:r>
          </a:p>
          <a:p>
            <a:pPr lvl="1"/>
            <a:r>
              <a:rPr lang="en-IN" altLang="en-US" dirty="0"/>
              <a:t>Active web documents involve </a:t>
            </a:r>
            <a:r>
              <a:rPr lang="en-IN" altLang="en-US" dirty="0">
                <a:solidFill>
                  <a:srgbClr val="FF0000"/>
                </a:solidFill>
              </a:rPr>
              <a:t>client-side scripting </a:t>
            </a:r>
            <a:r>
              <a:rPr lang="en-IN" altLang="en-US" dirty="0"/>
              <a:t>and interactivity, often using technologies like </a:t>
            </a:r>
            <a:r>
              <a:rPr lang="en-IN" altLang="en-US" dirty="0">
                <a:solidFill>
                  <a:srgbClr val="FF0000"/>
                </a:solidFill>
              </a:rPr>
              <a:t>JavaScript, AJAX </a:t>
            </a:r>
            <a:r>
              <a:rPr lang="en-IN" altLang="en-US" dirty="0"/>
              <a:t>(Asynchronous JavaScript and XML), and </a:t>
            </a:r>
            <a:r>
              <a:rPr lang="en-IN" altLang="en-US" dirty="0" err="1"/>
              <a:t>WebSockets</a:t>
            </a:r>
            <a:r>
              <a:rPr lang="en-IN" altLang="en-US" dirty="0"/>
              <a:t>. They allow for real-time updates and highly interactive user experiences.</a:t>
            </a:r>
          </a:p>
          <a:p>
            <a:pPr lvl="1"/>
            <a:r>
              <a:rPr lang="en-IN" altLang="en-US" dirty="0"/>
              <a:t>These are created using </a:t>
            </a:r>
            <a:r>
              <a:rPr lang="en-IN" altLang="en-US" dirty="0">
                <a:solidFill>
                  <a:srgbClr val="FF0000"/>
                </a:solidFill>
              </a:rPr>
              <a:t>client-side languages </a:t>
            </a:r>
            <a:r>
              <a:rPr lang="en-IN" altLang="en-US" dirty="0"/>
              <a:t>and framework like </a:t>
            </a:r>
            <a:r>
              <a:rPr lang="en-IN" altLang="en-US" dirty="0">
                <a:solidFill>
                  <a:srgbClr val="FF0000"/>
                </a:solidFill>
              </a:rPr>
              <a:t>JavaScript, React</a:t>
            </a:r>
            <a:r>
              <a:rPr lang="en-IN" altLang="en-US" dirty="0"/>
              <a:t>, etc.</a:t>
            </a:r>
          </a:p>
        </p:txBody>
      </p:sp>
      <p:sp>
        <p:nvSpPr>
          <p:cNvPr id="4" name="Slide Number Placeholder 3"/>
          <p:cNvSpPr>
            <a:spLocks noGrp="1"/>
          </p:cNvSpPr>
          <p:nvPr>
            <p:ph type="sldNum" sz="quarter" idx="12"/>
          </p:nvPr>
        </p:nvSpPr>
        <p:spPr/>
        <p:txBody>
          <a:bodyPr/>
          <a:lstStyle/>
          <a:p>
            <a:fld id="{3A98EE3D-8CD1-4C3F-BD1C-C98C9596463C}" type="slidenum">
              <a:rPr lang="en-US" smtClean="0"/>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0"/>
            <a:ext cx="11029315" cy="635000"/>
          </a:xfrm>
        </p:spPr>
        <p:txBody>
          <a:bodyPr/>
          <a:lstStyle/>
          <a:p>
            <a:r>
              <a:rPr lang="en-IN" altLang="en-US"/>
              <a:t>Exercise</a:t>
            </a:r>
          </a:p>
        </p:txBody>
      </p:sp>
      <p:sp>
        <p:nvSpPr>
          <p:cNvPr id="3" name="Content Placeholder 2"/>
          <p:cNvSpPr>
            <a:spLocks noGrp="1"/>
          </p:cNvSpPr>
          <p:nvPr>
            <p:ph idx="1"/>
          </p:nvPr>
        </p:nvSpPr>
        <p:spPr>
          <a:xfrm>
            <a:off x="581025" y="5290219"/>
            <a:ext cx="11029315" cy="685165"/>
          </a:xfrm>
        </p:spPr>
        <p:txBody>
          <a:bodyPr/>
          <a:lstStyle/>
          <a:p>
            <a:pPr marL="0" indent="0">
              <a:buNone/>
            </a:pPr>
            <a:r>
              <a:rPr lang="en-IN" altLang="en-US">
                <a:solidFill>
                  <a:srgbClr val="FF0000"/>
                </a:solidFill>
              </a:rPr>
              <a:t>Answer - Active Document</a:t>
            </a:r>
          </a:p>
        </p:txBody>
      </p:sp>
      <p:pic>
        <p:nvPicPr>
          <p:cNvPr id="4" name="Picture 3"/>
          <p:cNvPicPr>
            <a:picLocks noChangeAspect="1"/>
          </p:cNvPicPr>
          <p:nvPr/>
        </p:nvPicPr>
        <p:blipFill>
          <a:blip r:embed="rId2"/>
          <a:stretch>
            <a:fillRect/>
          </a:stretch>
        </p:blipFill>
        <p:spPr>
          <a:xfrm>
            <a:off x="581048" y="1426845"/>
            <a:ext cx="8221345" cy="3745230"/>
          </a:xfrm>
          <a:prstGeom prst="rect">
            <a:avLst/>
          </a:prstGeom>
        </p:spPr>
      </p:pic>
      <p:sp>
        <p:nvSpPr>
          <p:cNvPr id="5" name="Slide Number Placeholder 4"/>
          <p:cNvSpPr>
            <a:spLocks noGrp="1"/>
          </p:cNvSpPr>
          <p:nvPr>
            <p:ph type="sldNum" sz="quarter" idx="12"/>
          </p:nvPr>
        </p:nvSpPr>
        <p:spPr/>
        <p:txBody>
          <a:bodyPr/>
          <a:lstStyle/>
          <a:p>
            <a:fld id="{3A98EE3D-8CD1-4C3F-BD1C-C98C9596463C}" type="slidenum">
              <a:rPr lang="en-US" smtClean="0"/>
              <a:pPr/>
              <a:t>32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487697"/>
            <a:ext cx="11029315" cy="740410"/>
          </a:xfrm>
        </p:spPr>
        <p:txBody>
          <a:bodyPr/>
          <a:lstStyle/>
          <a:p>
            <a:r>
              <a:rPr lang="en-IN" altLang="en-US" dirty="0"/>
              <a:t>Uniform Resource Locator (URL)</a:t>
            </a:r>
          </a:p>
        </p:txBody>
      </p:sp>
      <p:sp>
        <p:nvSpPr>
          <p:cNvPr id="3" name="Content Placeholder 2"/>
          <p:cNvSpPr>
            <a:spLocks noGrp="1"/>
          </p:cNvSpPr>
          <p:nvPr>
            <p:ph idx="1"/>
          </p:nvPr>
        </p:nvSpPr>
        <p:spPr>
          <a:xfrm>
            <a:off x="581025" y="1333887"/>
            <a:ext cx="11268853" cy="3379470"/>
          </a:xfrm>
        </p:spPr>
        <p:txBody>
          <a:bodyPr>
            <a:normAutofit fontScale="80000" lnSpcReduction="10000"/>
          </a:bodyPr>
          <a:lstStyle/>
          <a:p>
            <a:r>
              <a:rPr lang="en-US" dirty="0" smtClean="0"/>
              <a:t>The URL, or Uniform Resource Locator, is the web address used to access a resource on the internet.</a:t>
            </a:r>
            <a:endParaRPr lang="en-US" dirty="0"/>
          </a:p>
          <a:p>
            <a:r>
              <a:rPr lang="en-IN" altLang="en-US" dirty="0"/>
              <a:t>The URL defines four things: </a:t>
            </a:r>
            <a:r>
              <a:rPr lang="en-IN" altLang="en-US" i="1" dirty="0"/>
              <a:t>protocol, host computer, port</a:t>
            </a:r>
            <a:r>
              <a:rPr lang="en-IN" altLang="en-US" dirty="0"/>
              <a:t> and </a:t>
            </a:r>
            <a:r>
              <a:rPr lang="en-IN" altLang="en-US" i="1" dirty="0"/>
              <a:t>path.</a:t>
            </a:r>
          </a:p>
          <a:p>
            <a:r>
              <a:rPr lang="en-IN" altLang="en-US" dirty="0"/>
              <a:t>The protocol is the client/server program used to retrieve the document.</a:t>
            </a:r>
          </a:p>
          <a:p>
            <a:r>
              <a:rPr lang="en-IN" altLang="en-US" dirty="0"/>
              <a:t>The host is the computer on which the information is located. Web pages are usually stored in computers, and computers are given alias names that usually begin with the characters "www".</a:t>
            </a:r>
          </a:p>
          <a:p>
            <a:r>
              <a:rPr lang="en-IN" altLang="en-US" dirty="0"/>
              <a:t>The URL can optionally contain the port number of the server. If the port is included, it is inserted between the host and the path, and it is separated from the host by a colon.</a:t>
            </a:r>
          </a:p>
          <a:p>
            <a:r>
              <a:rPr lang="en-IN" altLang="en-US" dirty="0"/>
              <a:t>Path is the pathname of the file where the information is located.</a:t>
            </a:r>
          </a:p>
        </p:txBody>
      </p:sp>
      <p:pic>
        <p:nvPicPr>
          <p:cNvPr id="4" name="Picture 3"/>
          <p:cNvPicPr>
            <a:picLocks noChangeAspect="1"/>
          </p:cNvPicPr>
          <p:nvPr>
            <p:custDataLst>
              <p:tags r:id="rId1"/>
            </p:custDataLst>
          </p:nvPr>
        </p:nvPicPr>
        <p:blipFill>
          <a:blip r:embed="rId3"/>
          <a:stretch>
            <a:fillRect/>
          </a:stretch>
        </p:blipFill>
        <p:spPr>
          <a:xfrm>
            <a:off x="296545" y="5067969"/>
            <a:ext cx="11669395" cy="909955"/>
          </a:xfrm>
          <a:prstGeom prst="rect">
            <a:avLst/>
          </a:prstGeom>
        </p:spPr>
      </p:pic>
      <p:sp>
        <p:nvSpPr>
          <p:cNvPr id="5" name="Text Box 4"/>
          <p:cNvSpPr txBox="1"/>
          <p:nvPr/>
        </p:nvSpPr>
        <p:spPr>
          <a:xfrm>
            <a:off x="758847" y="6226192"/>
            <a:ext cx="10417175" cy="369332"/>
          </a:xfrm>
          <a:prstGeom prst="rect">
            <a:avLst/>
          </a:prstGeom>
          <a:noFill/>
        </p:spPr>
        <p:txBody>
          <a:bodyPr wrap="square" rtlCol="0" anchor="t">
            <a:spAutoFit/>
          </a:bodyPr>
          <a:lstStyle/>
          <a:p>
            <a:r>
              <a:rPr lang="en-US" b="1">
                <a:solidFill>
                  <a:srgbClr val="FF0000"/>
                </a:solidFill>
                <a:latin typeface="Georgia" panose="02040502050405020303" charset="0"/>
                <a:cs typeface="Georgia" panose="02040502050405020303" charset="0"/>
              </a:rPr>
              <a:t>https://github.com/practical-tutorials/project-based-learning?tab=readme-ov-file#cc</a:t>
            </a:r>
          </a:p>
        </p:txBody>
      </p:sp>
      <p:sp>
        <p:nvSpPr>
          <p:cNvPr id="6" name="Slide Number Placeholder 5"/>
          <p:cNvSpPr>
            <a:spLocks noGrp="1"/>
          </p:cNvSpPr>
          <p:nvPr>
            <p:ph type="sldNum" sz="quarter" idx="12"/>
          </p:nvPr>
        </p:nvSpPr>
        <p:spPr/>
        <p:txBody>
          <a:bodyPr/>
          <a:lstStyle/>
          <a:p>
            <a:fld id="{3A98EE3D-8CD1-4C3F-BD1C-C98C9596463C}" type="slidenum">
              <a:rPr lang="en-US" smtClean="0"/>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431711"/>
            <a:ext cx="11029315" cy="741680"/>
          </a:xfrm>
        </p:spPr>
        <p:txBody>
          <a:bodyPr/>
          <a:lstStyle/>
          <a:p>
            <a:r>
              <a:rPr lang="en-IN" altLang="en-US" dirty="0"/>
              <a:t>Web Client (Browser)</a:t>
            </a:r>
          </a:p>
        </p:txBody>
      </p:sp>
      <p:sp>
        <p:nvSpPr>
          <p:cNvPr id="3" name="Content Placeholder 2"/>
          <p:cNvSpPr>
            <a:spLocks noGrp="1"/>
          </p:cNvSpPr>
          <p:nvPr>
            <p:ph idx="1"/>
          </p:nvPr>
        </p:nvSpPr>
        <p:spPr>
          <a:xfrm>
            <a:off x="488543" y="1286560"/>
            <a:ext cx="11029615" cy="3634486"/>
          </a:xfrm>
        </p:spPr>
        <p:txBody>
          <a:bodyPr/>
          <a:lstStyle/>
          <a:p>
            <a:r>
              <a:rPr lang="en-US" dirty="0"/>
              <a:t>A variety of vendors offer commercial browsers that </a:t>
            </a:r>
            <a:r>
              <a:rPr lang="en-US" dirty="0">
                <a:solidFill>
                  <a:srgbClr val="FF0000"/>
                </a:solidFill>
              </a:rPr>
              <a:t>interpret and display a web page</a:t>
            </a:r>
            <a:r>
              <a:rPr lang="en-US" dirty="0"/>
              <a:t>, and all of them use nearly the same architecture.</a:t>
            </a:r>
          </a:p>
          <a:p>
            <a:r>
              <a:rPr lang="en-IN" altLang="en-US" dirty="0"/>
              <a:t>Each browser usually consists of three parts - </a:t>
            </a:r>
          </a:p>
          <a:p>
            <a:pPr lvl="1"/>
            <a:r>
              <a:rPr lang="en-IN" altLang="en-US" b="1" dirty="0"/>
              <a:t>Controller</a:t>
            </a:r>
            <a:r>
              <a:rPr lang="en-IN" altLang="en-US" dirty="0"/>
              <a:t> - </a:t>
            </a:r>
            <a:r>
              <a:rPr lang="en-IN" altLang="en-US" dirty="0">
                <a:solidFill>
                  <a:srgbClr val="FF0000"/>
                </a:solidFill>
              </a:rPr>
              <a:t>receives input from the keyboard or mouse.</a:t>
            </a:r>
          </a:p>
          <a:p>
            <a:pPr lvl="1"/>
            <a:r>
              <a:rPr lang="en-IN" altLang="en-US" b="1" dirty="0"/>
              <a:t>Client Protocols</a:t>
            </a:r>
            <a:r>
              <a:rPr lang="en-IN" altLang="en-US" dirty="0"/>
              <a:t> - Controller uses client protocols like HTTP to </a:t>
            </a:r>
            <a:r>
              <a:rPr lang="en-IN" altLang="en-US" dirty="0">
                <a:solidFill>
                  <a:srgbClr val="FF0000"/>
                </a:solidFill>
              </a:rPr>
              <a:t>fetch the data from server.</a:t>
            </a:r>
          </a:p>
          <a:p>
            <a:pPr lvl="1"/>
            <a:r>
              <a:rPr lang="en-IN" altLang="en-US" b="1" dirty="0"/>
              <a:t>Interpreters</a:t>
            </a:r>
            <a:r>
              <a:rPr lang="en-IN" altLang="en-US" dirty="0"/>
              <a:t> - After the document has been accessed, the controller uses one of the interpreters </a:t>
            </a:r>
            <a:r>
              <a:rPr lang="en-IN" altLang="en-US" dirty="0" smtClean="0"/>
              <a:t>to </a:t>
            </a:r>
            <a:r>
              <a:rPr lang="en-IN" altLang="en-US" dirty="0" smtClean="0">
                <a:solidFill>
                  <a:srgbClr val="FF0000"/>
                </a:solidFill>
              </a:rPr>
              <a:t>interpret and </a:t>
            </a:r>
            <a:r>
              <a:rPr lang="en-IN" altLang="en-US" dirty="0">
                <a:solidFill>
                  <a:srgbClr val="FF0000"/>
                </a:solidFill>
              </a:rPr>
              <a:t>display the document </a:t>
            </a:r>
            <a:r>
              <a:rPr lang="en-IN" altLang="en-US" dirty="0"/>
              <a:t>on the screen.</a:t>
            </a:r>
          </a:p>
        </p:txBody>
      </p:sp>
      <p:pic>
        <p:nvPicPr>
          <p:cNvPr id="4" name="Picture 2" descr="A diagram shows the protocols in the browser between input and output.">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015412" y="4883791"/>
            <a:ext cx="7434632" cy="18082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3A98EE3D-8CD1-4C3F-BD1C-C98C9596463C}" type="slidenum">
              <a:rPr lang="en-US" smtClean="0"/>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Interaction between web browser and web server</a:t>
            </a:r>
            <a:endParaRPr lang="en-US" dirty="0"/>
          </a:p>
        </p:txBody>
      </p:sp>
      <p:pic>
        <p:nvPicPr>
          <p:cNvPr id="2050" name="Picture 2"/>
          <p:cNvPicPr>
            <a:picLocks noChangeAspect="1" noChangeArrowheads="1"/>
          </p:cNvPicPr>
          <p:nvPr/>
        </p:nvPicPr>
        <p:blipFill>
          <a:blip r:embed="rId2"/>
          <a:srcRect/>
          <a:stretch>
            <a:fillRect/>
          </a:stretch>
        </p:blipFill>
        <p:spPr bwMode="auto">
          <a:xfrm>
            <a:off x="1643936" y="1331848"/>
            <a:ext cx="8964969" cy="4687840"/>
          </a:xfrm>
          <a:prstGeom prst="rect">
            <a:avLst/>
          </a:prstGeom>
          <a:noFill/>
          <a:ln w="9525">
            <a:noFill/>
            <a:miter lim="800000"/>
            <a:headEnd/>
            <a:tailEnd/>
          </a:ln>
          <a:effectLst/>
        </p:spPr>
      </p:pic>
      <p:sp>
        <p:nvSpPr>
          <p:cNvPr id="6" name="TextBox 5"/>
          <p:cNvSpPr txBox="1"/>
          <p:nvPr/>
        </p:nvSpPr>
        <p:spPr>
          <a:xfrm>
            <a:off x="1045028" y="2313992"/>
            <a:ext cx="2463282" cy="1200329"/>
          </a:xfrm>
          <a:prstGeom prst="rect">
            <a:avLst/>
          </a:prstGeom>
          <a:noFill/>
        </p:spPr>
        <p:txBody>
          <a:bodyPr wrap="square" rtlCol="0">
            <a:spAutoFit/>
          </a:bodyPr>
          <a:lstStyle/>
          <a:p>
            <a:pPr>
              <a:buFont typeface="Arial" pitchFamily="34" charset="0"/>
              <a:buChar char="•"/>
            </a:pPr>
            <a:r>
              <a:rPr lang="en-US" b="1" dirty="0" smtClean="0">
                <a:solidFill>
                  <a:srgbClr val="FF0000"/>
                </a:solidFill>
              </a:rPr>
              <a:t>Apache Web Server</a:t>
            </a:r>
          </a:p>
          <a:p>
            <a:pPr>
              <a:buFont typeface="Arial" pitchFamily="34" charset="0"/>
              <a:buChar char="•"/>
            </a:pPr>
            <a:r>
              <a:rPr lang="en-US" b="1" dirty="0" smtClean="0">
                <a:solidFill>
                  <a:srgbClr val="FF0000"/>
                </a:solidFill>
              </a:rPr>
              <a:t>IIS</a:t>
            </a:r>
          </a:p>
          <a:p>
            <a:pPr>
              <a:buFont typeface="Arial" pitchFamily="34" charset="0"/>
              <a:buChar char="•"/>
            </a:pPr>
            <a:r>
              <a:rPr lang="en-US" b="1" dirty="0" smtClean="0">
                <a:solidFill>
                  <a:srgbClr val="FF0000"/>
                </a:solidFill>
              </a:rPr>
              <a:t>Apache Tomcat</a:t>
            </a:r>
          </a:p>
          <a:p>
            <a:endParaRPr lang="en-US" dirty="0"/>
          </a:p>
        </p:txBody>
      </p:sp>
      <p:sp>
        <p:nvSpPr>
          <p:cNvPr id="9" name="TextBox 8"/>
          <p:cNvSpPr txBox="1"/>
          <p:nvPr/>
        </p:nvSpPr>
        <p:spPr>
          <a:xfrm>
            <a:off x="8882744" y="2369975"/>
            <a:ext cx="1940767" cy="923330"/>
          </a:xfrm>
          <a:prstGeom prst="rect">
            <a:avLst/>
          </a:prstGeom>
          <a:noFill/>
        </p:spPr>
        <p:txBody>
          <a:bodyPr wrap="square" rtlCol="0">
            <a:spAutoFit/>
          </a:bodyPr>
          <a:lstStyle/>
          <a:p>
            <a:pPr>
              <a:buFont typeface="Arial" pitchFamily="34" charset="0"/>
              <a:buChar char="•"/>
            </a:pPr>
            <a:r>
              <a:rPr lang="en-US" dirty="0" smtClean="0">
                <a:solidFill>
                  <a:srgbClr val="FF0000"/>
                </a:solidFill>
              </a:rPr>
              <a:t>Google Chrome</a:t>
            </a:r>
          </a:p>
          <a:p>
            <a:pPr>
              <a:buFont typeface="Arial" pitchFamily="34" charset="0"/>
              <a:buChar char="•"/>
            </a:pPr>
            <a:r>
              <a:rPr lang="en-US" dirty="0" smtClean="0">
                <a:solidFill>
                  <a:srgbClr val="FF0000"/>
                </a:solidFill>
              </a:rPr>
              <a:t>Mozilla Firefox</a:t>
            </a:r>
          </a:p>
          <a:p>
            <a:pPr>
              <a:buFont typeface="Arial" pitchFamily="34" charset="0"/>
              <a:buChar char="•"/>
            </a:pPr>
            <a:r>
              <a:rPr lang="en-US" dirty="0" smtClean="0">
                <a:solidFill>
                  <a:srgbClr val="FF0000"/>
                </a:solidFill>
              </a:rPr>
              <a:t>Internet Explorer</a:t>
            </a:r>
            <a:endParaRPr lang="en-US" dirty="0">
              <a:solidFill>
                <a:srgbClr val="FF0000"/>
              </a:solidFill>
            </a:endParaRPr>
          </a:p>
        </p:txBody>
      </p:sp>
      <p:sp>
        <p:nvSpPr>
          <p:cNvPr id="7" name="Slide Number Placeholder 6"/>
          <p:cNvSpPr>
            <a:spLocks noGrp="1"/>
          </p:cNvSpPr>
          <p:nvPr>
            <p:ph type="sldNum" sz="quarter" idx="4"/>
          </p:nvPr>
        </p:nvSpPr>
        <p:spPr/>
        <p:txBody>
          <a:bodyPr/>
          <a:lstStyle/>
          <a:p>
            <a:r>
              <a:rPr lang="en-US" smtClean="0"/>
              <a:t>Introduction: 1-</a:t>
            </a:r>
            <a:fld id="{C4204591-24BD-A542-B9D5-F8D8A88D2FEE}" type="slidenum">
              <a:rPr lang="en-US" smtClean="0"/>
              <a:pPr/>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887" y="1453439"/>
            <a:ext cx="10515600" cy="4351338"/>
          </a:xfrm>
        </p:spPr>
        <p:txBody>
          <a:bodyPr>
            <a:normAutofit fontScale="85000" lnSpcReduction="20000"/>
          </a:bodyPr>
          <a:lstStyle/>
          <a:p>
            <a:r>
              <a:rPr lang="en-US" dirty="0" smtClean="0"/>
              <a:t>A web server is a type of software or hardware that serves web pages to users over the internet. Its main job is to handle incoming requests from web browsers or other clients and deliver the requested web content.</a:t>
            </a:r>
          </a:p>
          <a:p>
            <a:pPr>
              <a:buNone/>
            </a:pPr>
            <a:r>
              <a:rPr lang="en-US" b="1" u="sng" dirty="0" smtClean="0"/>
              <a:t>Working of Web Server</a:t>
            </a:r>
          </a:p>
          <a:p>
            <a:pPr marL="644525" indent="-514350">
              <a:buFont typeface="+mj-lt"/>
              <a:buAutoNum type="arabicPeriod"/>
            </a:pPr>
            <a:r>
              <a:rPr lang="en-US" b="1" dirty="0" smtClean="0"/>
              <a:t>Receiving Requests</a:t>
            </a:r>
            <a:r>
              <a:rPr lang="en-US" dirty="0" smtClean="0"/>
              <a:t>: When you type a URL into your browser or click on a link, your browser sends a request to a web server to access a specific web page.</a:t>
            </a:r>
          </a:p>
          <a:p>
            <a:pPr marL="644525" indent="-514350">
              <a:buFont typeface="+mj-lt"/>
              <a:buAutoNum type="arabicPeriod"/>
            </a:pPr>
            <a:r>
              <a:rPr lang="en-US" b="1" dirty="0" smtClean="0"/>
              <a:t>Processing Requests</a:t>
            </a:r>
            <a:r>
              <a:rPr lang="en-US" dirty="0" smtClean="0"/>
              <a:t>: The web server receives this request and determines what content is needed. It could be a static file (like an HTML page or an image) or it might need to run some server-side code (like PHP, Python, or JavaScript) to generate the content dynamically.</a:t>
            </a:r>
          </a:p>
          <a:p>
            <a:pPr marL="644525" indent="-514350">
              <a:buFont typeface="+mj-lt"/>
              <a:buAutoNum type="arabicPeriod"/>
            </a:pPr>
            <a:r>
              <a:rPr lang="en-US" b="1" dirty="0" smtClean="0"/>
              <a:t>Sending Responses</a:t>
            </a:r>
            <a:r>
              <a:rPr lang="en-US" dirty="0" smtClean="0"/>
              <a:t>: Once the web server has the content ready, it sends it back to your browser as an HTTP response. Your browser then renders this content so you can view the web page.</a:t>
            </a:r>
          </a:p>
          <a:p>
            <a:endParaRPr lang="en-IN" altLang="en-US" dirty="0"/>
          </a:p>
        </p:txBody>
      </p:sp>
      <p:sp>
        <p:nvSpPr>
          <p:cNvPr id="2" name="Title 1"/>
          <p:cNvSpPr>
            <a:spLocks noGrp="1"/>
          </p:cNvSpPr>
          <p:nvPr>
            <p:ph type="title"/>
          </p:nvPr>
        </p:nvSpPr>
        <p:spPr/>
        <p:txBody>
          <a:bodyPr/>
          <a:lstStyle/>
          <a:p>
            <a:r>
              <a:rPr lang="en-IN" altLang="en-US"/>
              <a:t>Web Server</a:t>
            </a:r>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025" y="702310"/>
            <a:ext cx="11029315" cy="731520"/>
          </a:xfrm>
        </p:spPr>
        <p:txBody>
          <a:bodyPr/>
          <a:lstStyle/>
          <a:p>
            <a:r>
              <a:rPr lang="en-IN" altLang="en-US"/>
              <a:t>How the browser interacts with the servers?</a:t>
            </a:r>
          </a:p>
        </p:txBody>
      </p:sp>
      <p:sp>
        <p:nvSpPr>
          <p:cNvPr id="6" name="Content Placeholder 5"/>
          <p:cNvSpPr>
            <a:spLocks noGrp="1"/>
          </p:cNvSpPr>
          <p:nvPr>
            <p:ph idx="1"/>
          </p:nvPr>
        </p:nvSpPr>
        <p:spPr>
          <a:xfrm>
            <a:off x="581025" y="1765300"/>
            <a:ext cx="11029315" cy="3858895"/>
          </a:xfrm>
        </p:spPr>
        <p:txBody>
          <a:bodyPr>
            <a:normAutofit fontScale="85000" lnSpcReduction="20000"/>
          </a:bodyPr>
          <a:lstStyle/>
          <a:p>
            <a:r>
              <a:rPr lang="en-IN" altLang="en-US"/>
              <a:t>There are few steps to follow to when client wants to interact with a server - </a:t>
            </a:r>
          </a:p>
          <a:p>
            <a:pPr marL="342900" lvl="0" indent="-342900">
              <a:buAutoNum type="arabicPeriod"/>
            </a:pPr>
            <a:r>
              <a:rPr lang="en-IN" altLang="en-US"/>
              <a:t>User enters the URL(Uniform Resource Locator) of the website or file. The Browser then requests the DNS(DOMAIN NAME SYSTEM) Server.</a:t>
            </a:r>
          </a:p>
          <a:p>
            <a:pPr marL="342900" lvl="0" indent="-342900">
              <a:buAutoNum type="arabicPeriod"/>
            </a:pPr>
            <a:r>
              <a:rPr lang="en-IN" altLang="en-US"/>
              <a:t>DNS Server lookup for the address of the WEB Server.</a:t>
            </a:r>
          </a:p>
          <a:p>
            <a:pPr marL="342900" lvl="0" indent="-342900">
              <a:buAutoNum type="arabicPeriod"/>
            </a:pPr>
            <a:r>
              <a:rPr lang="en-IN" altLang="en-US"/>
              <a:t>DNS Server responds with the IP address of the WEB Server.</a:t>
            </a:r>
          </a:p>
          <a:p>
            <a:pPr marL="342900" lvl="0" indent="-342900">
              <a:buAutoNum type="arabicPeriod"/>
            </a:pPr>
            <a:r>
              <a:rPr lang="en-IN" altLang="en-US"/>
              <a:t>Browser sends over an HTTP/HTTPS request to WEB Server’s IP (provided by DNS server).</a:t>
            </a:r>
          </a:p>
          <a:p>
            <a:pPr marL="342900" lvl="0" indent="-342900">
              <a:buAutoNum type="arabicPeriod"/>
            </a:pPr>
            <a:r>
              <a:rPr lang="en-IN" altLang="en-US"/>
              <a:t>Server sends over the necessary files of the website.</a:t>
            </a:r>
          </a:p>
          <a:p>
            <a:pPr marL="342900" lvl="0" indent="-342900">
              <a:buAutoNum type="arabicPeriod"/>
            </a:pPr>
            <a:r>
              <a:rPr lang="en-IN" altLang="en-US"/>
              <a:t>Browser then renders the files and the website is displayed. This rendering is done with the help of DOM (Document Object Model) interpreter, CSS interpreter and JS Engine collectively known as the JIT or (Just in Time) Compilers.</a:t>
            </a:r>
          </a:p>
        </p:txBody>
      </p:sp>
      <p:sp>
        <p:nvSpPr>
          <p:cNvPr id="4" name="Slide Number Placeholder 3"/>
          <p:cNvSpPr>
            <a:spLocks noGrp="1"/>
          </p:cNvSpPr>
          <p:nvPr>
            <p:ph type="sldNum" sz="quarter" idx="12"/>
          </p:nvPr>
        </p:nvSpPr>
        <p:spPr/>
        <p:txBody>
          <a:bodyPr/>
          <a:lstStyle/>
          <a:p>
            <a:fld id="{3A98EE3D-8CD1-4C3F-BD1C-C98C9596463C}" type="slidenum">
              <a:rPr lang="en-US" smtClean="0"/>
              <a:pPr/>
              <a:t>37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95" y="729658"/>
            <a:ext cx="11029616" cy="585958"/>
          </a:xfrm>
        </p:spPr>
        <p:txBody>
          <a:bodyPr>
            <a:normAutofit/>
          </a:bodyPr>
          <a:lstStyle/>
          <a:p>
            <a:r>
              <a:rPr lang="en-US" dirty="0" smtClean="0"/>
              <a:t>Interaction between web browser and web server</a:t>
            </a:r>
            <a:endParaRPr lang="en-US" dirty="0"/>
          </a:p>
        </p:txBody>
      </p:sp>
      <p:sp>
        <p:nvSpPr>
          <p:cNvPr id="3" name="Slide Number Placeholder 2"/>
          <p:cNvSpPr>
            <a:spLocks noGrp="1"/>
          </p:cNvSpPr>
          <p:nvPr>
            <p:ph type="sldNum" sz="quarter" idx="4294967295"/>
          </p:nvPr>
        </p:nvSpPr>
        <p:spPr>
          <a:xfrm>
            <a:off x="9219616" y="6443123"/>
            <a:ext cx="2743200" cy="365125"/>
          </a:xfrm>
          <a:prstGeom prst="rect">
            <a:avLst/>
          </a:prstGeom>
        </p:spPr>
        <p:txBody>
          <a:bodyPr/>
          <a:lstStyle/>
          <a:p>
            <a:r>
              <a:rPr lang="en-US" smtClean="0"/>
              <a:t>Introduction: 1-</a:t>
            </a:r>
            <a:fld id="{C4204591-24BD-A542-B9D5-F8D8A88D2FEE}" type="slidenum">
              <a:rPr lang="en-US" smtClean="0"/>
              <a:pPr/>
              <a:t>38</a:t>
            </a:fld>
            <a:endParaRPr lang="en-US" dirty="0"/>
          </a:p>
        </p:txBody>
      </p:sp>
      <p:pic>
        <p:nvPicPr>
          <p:cNvPr id="1027" name="Picture 3"/>
          <p:cNvPicPr>
            <a:picLocks noChangeAspect="1" noChangeArrowheads="1"/>
          </p:cNvPicPr>
          <p:nvPr/>
        </p:nvPicPr>
        <p:blipFill>
          <a:blip r:embed="rId2"/>
          <a:srcRect/>
          <a:stretch>
            <a:fillRect/>
          </a:stretch>
        </p:blipFill>
        <p:spPr bwMode="auto">
          <a:xfrm>
            <a:off x="1628225" y="1651526"/>
            <a:ext cx="9013372" cy="4506686"/>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latin typeface="+mj-lt"/>
              </a:rPr>
              <a:t>Example 10.2</a:t>
            </a:r>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457200" y="985318"/>
            <a:ext cx="11277600" cy="1054508"/>
          </a:xfrm>
        </p:spPr>
        <p:txBody>
          <a:bodyPr/>
          <a:lstStyle/>
          <a:p>
            <a:r>
              <a:rPr lang="en-US" i="0" dirty="0"/>
              <a:t>Assume we need to retrieve a scientific document that contains one reference to another text file and one reference to a large image. Figure 10.8 shows the situation.</a:t>
            </a:r>
          </a:p>
        </p:txBody>
      </p:sp>
      <p:sp>
        <p:nvSpPr>
          <p:cNvPr id="2" name="Slide Number Placeholder 3">
            <a:extLst>
              <a:ext uri="{FF2B5EF4-FFF2-40B4-BE49-F238E27FC236}">
                <a16:creationId xmlns=""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39</a:t>
            </a:fld>
            <a:endParaRPr lang="en-US">
              <a:latin typeface="+mj-lt"/>
            </a:endParaRPr>
          </a:p>
        </p:txBody>
      </p:sp>
      <p:pic>
        <p:nvPicPr>
          <p:cNvPr id="5" name="Picture 2" descr="A diagram illustrates the example of a client accessing image or file from two different sites.">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286189" y="2279410"/>
            <a:ext cx="9706931" cy="3940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576493" y="6155485"/>
            <a:ext cx="1306768" cy="369332"/>
          </a:xfrm>
          <a:prstGeom prst="rect">
            <a:avLst/>
          </a:prstGeom>
        </p:spPr>
        <p:txBody>
          <a:bodyPr wrap="none">
            <a:spAutoFit/>
          </a:bodyPr>
          <a:lstStyle/>
          <a:p>
            <a:r>
              <a:rPr lang="en-US" dirty="0" smtClean="0"/>
              <a:t>Figure 10.8 </a:t>
            </a:r>
            <a:endParaRPr lang="en-US" dirty="0"/>
          </a:p>
        </p:txBody>
      </p:sp>
    </p:spTree>
    <p:extLst>
      <p:ext uri="{BB962C8B-B14F-4D97-AF65-F5344CB8AC3E}">
        <p14:creationId xmlns="" xmlns:p14="http://schemas.microsoft.com/office/powerpoint/2010/main" val="41454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774025" y="539025"/>
            <a:ext cx="5187848" cy="4228904"/>
          </a:xfrm>
        </p:spPr>
        <p:txBody>
          <a:bodyPr>
            <a:normAutofit fontScale="92500" lnSpcReduction="10000"/>
          </a:bodyPr>
          <a:lstStyle/>
          <a:p>
            <a:r>
              <a:rPr lang="en-US" dirty="0" smtClean="0">
                <a:latin typeface="Times-Roman"/>
              </a:rPr>
              <a:t>The application layer provides services to the user.</a:t>
            </a:r>
          </a:p>
          <a:p>
            <a:r>
              <a:rPr lang="en-US" dirty="0" smtClean="0">
                <a:latin typeface="Times-Roman"/>
              </a:rPr>
              <a:t>Communication is provided using a logical connection, which means that the two application layers assume that there is an imaginary direct connection through which they can send and receive messages. </a:t>
            </a:r>
          </a:p>
          <a:p>
            <a:r>
              <a:rPr lang="en-US" dirty="0" smtClean="0">
                <a:latin typeface="Times-Roman"/>
              </a:rPr>
              <a:t>Figure 10.1 shows the idea behind this logical connection.</a:t>
            </a:r>
          </a:p>
          <a:p>
            <a:endParaRPr lang="en-US" dirty="0"/>
          </a:p>
        </p:txBody>
      </p:sp>
      <p:sp>
        <p:nvSpPr>
          <p:cNvPr id="4" name="Title 3"/>
          <p:cNvSpPr>
            <a:spLocks noGrp="1"/>
          </p:cNvSpPr>
          <p:nvPr>
            <p:ph type="title"/>
          </p:nvPr>
        </p:nvSpPr>
        <p:spPr>
          <a:xfrm>
            <a:off x="838200" y="255871"/>
            <a:ext cx="10515600" cy="397272"/>
          </a:xfrm>
        </p:spPr>
        <p:txBody>
          <a:bodyPr>
            <a:normAutofit fontScale="90000"/>
          </a:bodyPr>
          <a:lstStyle/>
          <a:p>
            <a:r>
              <a:rPr lang="en-US" dirty="0" smtClean="0">
                <a:latin typeface="Times-Roman"/>
              </a:rPr>
              <a:t>Application layer</a:t>
            </a:r>
            <a:endParaRPr lang="en-US" dirty="0"/>
          </a:p>
        </p:txBody>
      </p:sp>
      <p:pic>
        <p:nvPicPr>
          <p:cNvPr id="1027" name="Picture 3"/>
          <p:cNvPicPr>
            <a:picLocks noChangeAspect="1" noChangeArrowheads="1"/>
          </p:cNvPicPr>
          <p:nvPr/>
        </p:nvPicPr>
        <p:blipFill>
          <a:blip r:embed="rId2"/>
          <a:srcRect/>
          <a:stretch>
            <a:fillRect/>
          </a:stretch>
        </p:blipFill>
        <p:spPr bwMode="auto">
          <a:xfrm>
            <a:off x="363895" y="793103"/>
            <a:ext cx="6587412" cy="5385505"/>
          </a:xfrm>
          <a:prstGeom prst="rect">
            <a:avLst/>
          </a:prstGeom>
          <a:noFill/>
          <a:ln w="9525">
            <a:noFill/>
            <a:miter lim="800000"/>
            <a:headEnd/>
            <a:tailEnd/>
          </a:ln>
          <a:effectLst/>
        </p:spPr>
      </p:pic>
      <p:sp>
        <p:nvSpPr>
          <p:cNvPr id="8" name="Title 1">
            <a:extLst>
              <a:ext uri="{FF2B5EF4-FFF2-40B4-BE49-F238E27FC236}">
                <a16:creationId xmlns="" xmlns:a16="http://schemas.microsoft.com/office/drawing/2014/main" id="{9EADB8BE-C7B3-45FE-A0E7-4820C0ED3499}"/>
              </a:ext>
            </a:extLst>
          </p:cNvPr>
          <p:cNvSpPr txBox="1">
            <a:spLocks/>
          </p:cNvSpPr>
          <p:nvPr/>
        </p:nvSpPr>
        <p:spPr>
          <a:xfrm>
            <a:off x="419877" y="6179417"/>
            <a:ext cx="5663683" cy="678611"/>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i="0" u="none" strike="noStrike" kern="1200" cap="none" spc="0" normalizeH="0" baseline="0" noProof="0" dirty="0" smtClean="0">
                <a:ln>
                  <a:noFill/>
                </a:ln>
                <a:solidFill>
                  <a:schemeClr val="tx1"/>
                </a:solidFill>
                <a:effectLst/>
                <a:uLnTx/>
                <a:uFillTx/>
                <a:latin typeface="+mj-lt"/>
                <a:ea typeface="+mj-ea"/>
                <a:cs typeface="+mj-cs"/>
              </a:rPr>
              <a:t>Figure 10.1 Logical connection at the application layer</a:t>
            </a:r>
            <a:endParaRPr kumimoji="0" lang="en-US" altLang="en-US" i="0" u="none" strike="noStrike" kern="1200" cap="none" spc="0" normalizeH="0" baseline="0" noProof="0" dirty="0">
              <a:ln>
                <a:noFill/>
              </a:ln>
              <a:solidFill>
                <a:schemeClr val="tx1"/>
              </a:solidFill>
              <a:effectLst/>
              <a:uLnTx/>
              <a:uFillTx/>
              <a:latin typeface="+mj-lt"/>
              <a:ea typeface="+mj-ea"/>
              <a:cs typeface="+mj-cs"/>
            </a:endParaRPr>
          </a:p>
        </p:txBody>
      </p:sp>
      <p:sp>
        <p:nvSpPr>
          <p:cNvPr id="6" name="Slide Number Placeholder 5"/>
          <p:cNvSpPr>
            <a:spLocks noGrp="1"/>
          </p:cNvSpPr>
          <p:nvPr>
            <p:ph type="sldNum" sz="quarter" idx="4"/>
          </p:nvPr>
        </p:nvSpPr>
        <p:spPr/>
        <p:txBody>
          <a:bodyPr/>
          <a:lstStyle/>
          <a:p>
            <a:r>
              <a:rPr lang="en-US" smtClean="0"/>
              <a:t>Introduction: 1-</a:t>
            </a:r>
            <a:fld id="{C4204591-24BD-A542-B9D5-F8D8A88D2FEE}"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0"/>
            <a:ext cx="11029315" cy="741680"/>
          </a:xfrm>
        </p:spPr>
        <p:txBody>
          <a:bodyPr/>
          <a:lstStyle/>
          <a:p>
            <a:r>
              <a:rPr lang="en-IN" altLang="en-US"/>
              <a:t>HypterText Transfer Protocol (HTTP)</a:t>
            </a:r>
          </a:p>
        </p:txBody>
      </p:sp>
      <p:sp>
        <p:nvSpPr>
          <p:cNvPr id="3" name="Content Placeholder 2"/>
          <p:cNvSpPr>
            <a:spLocks noGrp="1"/>
          </p:cNvSpPr>
          <p:nvPr>
            <p:ph idx="1"/>
          </p:nvPr>
        </p:nvSpPr>
        <p:spPr>
          <a:xfrm>
            <a:off x="581025" y="1765303"/>
            <a:ext cx="11029315" cy="4246245"/>
          </a:xfrm>
        </p:spPr>
        <p:txBody>
          <a:bodyPr>
            <a:normAutofit fontScale="92500" lnSpcReduction="10000"/>
          </a:bodyPr>
          <a:lstStyle/>
          <a:p>
            <a:r>
              <a:rPr lang="en-US" dirty="0" smtClean="0"/>
              <a:t>It is a protocol </a:t>
            </a:r>
            <a:r>
              <a:rPr lang="en-US" dirty="0" smtClean="0">
                <a:solidFill>
                  <a:srgbClr val="FF0000"/>
                </a:solidFill>
              </a:rPr>
              <a:t>used for transferring hypertext requests and information on the World Wide Web.</a:t>
            </a:r>
            <a:r>
              <a:rPr lang="en-US" dirty="0" smtClean="0"/>
              <a:t> Here's how it works in the application layer:</a:t>
            </a:r>
          </a:p>
          <a:p>
            <a:r>
              <a:rPr lang="en-IN" altLang="en-US" dirty="0" smtClean="0"/>
              <a:t>The </a:t>
            </a:r>
            <a:r>
              <a:rPr lang="en-IN" altLang="en-US" dirty="0">
                <a:solidFill>
                  <a:srgbClr val="FF0000"/>
                </a:solidFill>
              </a:rPr>
              <a:t>HTTP uses the services of TCP</a:t>
            </a:r>
            <a:r>
              <a:rPr lang="en-IN" altLang="en-US" dirty="0"/>
              <a:t>, which is a </a:t>
            </a:r>
            <a:r>
              <a:rPr lang="en-IN" altLang="en-US" dirty="0">
                <a:solidFill>
                  <a:srgbClr val="FF0000"/>
                </a:solidFill>
              </a:rPr>
              <a:t>connection-oriented and reliable protocol.</a:t>
            </a:r>
            <a:r>
              <a:rPr lang="en-IN" altLang="en-US" dirty="0"/>
              <a:t> This means that before any transaction between the client and the server can take place, a connection needs to be established between them. After the transaction is completed, connection is terminated</a:t>
            </a:r>
            <a:r>
              <a:rPr lang="en-IN" altLang="en-US" dirty="0" smtClean="0"/>
              <a:t>.</a:t>
            </a:r>
          </a:p>
          <a:p>
            <a:r>
              <a:rPr lang="en-US" dirty="0" smtClean="0"/>
              <a:t>An </a:t>
            </a:r>
            <a:r>
              <a:rPr lang="en-US" dirty="0" smtClean="0">
                <a:solidFill>
                  <a:srgbClr val="FF0000"/>
                </a:solidFill>
              </a:rPr>
              <a:t>HTTP client sends a request; an HTTP server returns a response. </a:t>
            </a:r>
          </a:p>
          <a:p>
            <a:r>
              <a:rPr lang="en-US" dirty="0" smtClean="0">
                <a:solidFill>
                  <a:srgbClr val="FF0000"/>
                </a:solidFill>
              </a:rPr>
              <a:t>The server uses the port number 80; the client uses a temporary port number</a:t>
            </a:r>
            <a:r>
              <a:rPr lang="en-US" dirty="0" smtClean="0"/>
              <a:t>.</a:t>
            </a:r>
            <a:endParaRPr lang="en-IN" altLang="en-US" dirty="0"/>
          </a:p>
          <a:p>
            <a:r>
              <a:rPr lang="en-IN" altLang="en-US" dirty="0"/>
              <a:t>The client and server do not need to worry about errors in messages exchanged or loss of any message </a:t>
            </a:r>
            <a:r>
              <a:rPr lang="en-IN" altLang="en-US" dirty="0" smtClean="0"/>
              <a:t>because </a:t>
            </a:r>
            <a:r>
              <a:rPr lang="en-IN" altLang="en-US" dirty="0"/>
              <a:t>the TCP protocol will handle all these issues</a:t>
            </a:r>
            <a:r>
              <a:rPr lang="en-IN" altLang="en-US" dirty="0" smtClean="0"/>
              <a:t>.</a:t>
            </a:r>
          </a:p>
        </p:txBody>
      </p:sp>
      <p:sp>
        <p:nvSpPr>
          <p:cNvPr id="4" name="Slide Number Placeholder 3"/>
          <p:cNvSpPr>
            <a:spLocks noGrp="1"/>
          </p:cNvSpPr>
          <p:nvPr>
            <p:ph type="sldNum" sz="quarter" idx="12"/>
          </p:nvPr>
        </p:nvSpPr>
        <p:spPr/>
        <p:txBody>
          <a:bodyPr/>
          <a:lstStyle/>
          <a:p>
            <a:fld id="{3A98EE3D-8CD1-4C3F-BD1C-C98C9596463C}" type="slidenum">
              <a:rPr lang="en-US" smtClean="0"/>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None/>
            </a:pPr>
            <a:r>
              <a:rPr lang="en-US" sz="3200" b="1" dirty="0" smtClean="0"/>
              <a:t>1. Client-Server Model: </a:t>
            </a:r>
            <a:r>
              <a:rPr lang="en-US" sz="3200" i="1" dirty="0" smtClean="0">
                <a:solidFill>
                  <a:srgbClr val="FF0000"/>
                </a:solidFill>
              </a:rPr>
              <a:t>http uses client server model</a:t>
            </a:r>
          </a:p>
          <a:p>
            <a:r>
              <a:rPr lang="en-US" b="1" dirty="0" smtClean="0"/>
              <a:t>Client:</a:t>
            </a:r>
            <a:r>
              <a:rPr lang="en-US" dirty="0" smtClean="0"/>
              <a:t> The </a:t>
            </a:r>
            <a:r>
              <a:rPr lang="en-US" dirty="0" smtClean="0">
                <a:solidFill>
                  <a:srgbClr val="FF0000"/>
                </a:solidFill>
              </a:rPr>
              <a:t>client sends a request to a server </a:t>
            </a:r>
            <a:r>
              <a:rPr lang="en-US" dirty="0" smtClean="0"/>
              <a:t>using a web browser or any HTTP client (like curl or Postman). </a:t>
            </a:r>
          </a:p>
          <a:p>
            <a:r>
              <a:rPr lang="en-US" dirty="0" smtClean="0"/>
              <a:t>This </a:t>
            </a:r>
            <a:r>
              <a:rPr lang="en-US" dirty="0" smtClean="0">
                <a:solidFill>
                  <a:srgbClr val="FF0000"/>
                </a:solidFill>
              </a:rPr>
              <a:t>request could be for web pages, images, or other resources</a:t>
            </a:r>
            <a:r>
              <a:rPr lang="en-US" dirty="0" smtClean="0"/>
              <a:t>.   </a:t>
            </a:r>
          </a:p>
          <a:p>
            <a:r>
              <a:rPr lang="en-US" b="1" dirty="0" smtClean="0"/>
              <a:t>Server:</a:t>
            </a:r>
            <a:r>
              <a:rPr lang="en-US" dirty="0" smtClean="0"/>
              <a:t> The </a:t>
            </a:r>
            <a:r>
              <a:rPr lang="en-US" dirty="0" smtClean="0">
                <a:solidFill>
                  <a:srgbClr val="FF0000"/>
                </a:solidFill>
              </a:rPr>
              <a:t>server processes the client's request and sends back the appropriate response, typically in the form of HTML, JSON, XML, images, or other media</a:t>
            </a:r>
            <a:r>
              <a:rPr lang="en-US" dirty="0" smtClean="0"/>
              <a:t>.</a:t>
            </a:r>
            <a:endParaRPr lang="en-US" dirty="0"/>
          </a:p>
        </p:txBody>
      </p:sp>
      <p:sp>
        <p:nvSpPr>
          <p:cNvPr id="4" name="Title 3"/>
          <p:cNvSpPr>
            <a:spLocks noGrp="1"/>
          </p:cNvSpPr>
          <p:nvPr>
            <p:ph type="title"/>
          </p:nvPr>
        </p:nvSpPr>
        <p:spPr/>
        <p:txBody>
          <a:bodyPr/>
          <a:lstStyle/>
          <a:p>
            <a:r>
              <a:rPr lang="en-US" dirty="0" smtClean="0"/>
              <a:t>Working of http in the application layer</a:t>
            </a:r>
            <a:endParaRPr lang="en-US" dirty="0"/>
          </a:p>
        </p:txBody>
      </p:sp>
      <p:sp>
        <p:nvSpPr>
          <p:cNvPr id="6" name="Slide Number Placeholder 5"/>
          <p:cNvSpPr>
            <a:spLocks noGrp="1"/>
          </p:cNvSpPr>
          <p:nvPr>
            <p:ph type="sldNum" sz="quarter" idx="4"/>
          </p:nvPr>
        </p:nvSpPr>
        <p:spPr/>
        <p:txBody>
          <a:bodyPr/>
          <a:lstStyle/>
          <a:p>
            <a:r>
              <a:rPr lang="en-US" smtClean="0"/>
              <a:t>Introduction: 1-</a:t>
            </a:r>
            <a:fld id="{C4204591-24BD-A542-B9D5-F8D8A88D2FEE}"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7911" y="1724027"/>
            <a:ext cx="11532636" cy="4351338"/>
          </a:xfrm>
        </p:spPr>
        <p:txBody>
          <a:bodyPr>
            <a:normAutofit fontScale="85000" lnSpcReduction="10000"/>
          </a:bodyPr>
          <a:lstStyle/>
          <a:p>
            <a:pPr>
              <a:buNone/>
            </a:pPr>
            <a:r>
              <a:rPr lang="en-US" b="1" dirty="0" smtClean="0"/>
              <a:t>2. Request/Response Structure:</a:t>
            </a:r>
          </a:p>
          <a:p>
            <a:pPr>
              <a:buFont typeface="Wingdings" pitchFamily="2" charset="2"/>
              <a:buChar char="q"/>
            </a:pPr>
            <a:r>
              <a:rPr lang="en-US" b="1" dirty="0" smtClean="0"/>
              <a:t>HTTP Request</a:t>
            </a:r>
            <a:r>
              <a:rPr lang="en-US" dirty="0" smtClean="0"/>
              <a:t>: The HTTP request includes:     </a:t>
            </a:r>
          </a:p>
          <a:p>
            <a:pPr lvl="2">
              <a:buFontTx/>
              <a:buChar char="-"/>
            </a:pPr>
            <a:r>
              <a:rPr lang="en-US" sz="2600" b="1" dirty="0" smtClean="0"/>
              <a:t>Request Line</a:t>
            </a:r>
            <a:r>
              <a:rPr lang="en-US" sz="2600" dirty="0" smtClean="0"/>
              <a:t>: Specifies the </a:t>
            </a:r>
            <a:r>
              <a:rPr lang="en-US" sz="2600" dirty="0" smtClean="0">
                <a:solidFill>
                  <a:srgbClr val="FF0000"/>
                </a:solidFill>
              </a:rPr>
              <a:t>method (e.g., GET, POST), the resource URL, and the HTTP version. </a:t>
            </a:r>
            <a:r>
              <a:rPr lang="en-US" sz="2600" dirty="0" smtClean="0"/>
              <a:t>    </a:t>
            </a:r>
          </a:p>
          <a:p>
            <a:pPr lvl="2">
              <a:buFontTx/>
              <a:buChar char="-"/>
            </a:pPr>
            <a:r>
              <a:rPr lang="en-US" sz="2600" b="1" dirty="0" smtClean="0"/>
              <a:t>Headers: </a:t>
            </a:r>
            <a:r>
              <a:rPr lang="en-US" sz="2600" dirty="0" smtClean="0"/>
              <a:t>Provide </a:t>
            </a:r>
            <a:r>
              <a:rPr lang="en-US" sz="2600" dirty="0" smtClean="0">
                <a:solidFill>
                  <a:srgbClr val="FF0000"/>
                </a:solidFill>
              </a:rPr>
              <a:t>additional information about the request (e.g., User-Agent, Content-Type(Accept: image/jpeg)).     </a:t>
            </a:r>
          </a:p>
          <a:p>
            <a:pPr lvl="2">
              <a:buFontTx/>
              <a:buChar char="-"/>
            </a:pPr>
            <a:r>
              <a:rPr lang="en-US" sz="2600" b="1" dirty="0" smtClean="0"/>
              <a:t>Body:</a:t>
            </a:r>
            <a:r>
              <a:rPr lang="en-US" sz="2600" dirty="0" smtClean="0"/>
              <a:t> (Optional) </a:t>
            </a:r>
            <a:r>
              <a:rPr lang="en-US" sz="2600" dirty="0" smtClean="0">
                <a:solidFill>
                  <a:srgbClr val="FF0000"/>
                </a:solidFill>
              </a:rPr>
              <a:t>Contains data to be sent to the server</a:t>
            </a:r>
            <a:r>
              <a:rPr lang="en-US" sz="2600" dirty="0" smtClean="0"/>
              <a:t>, mainly in POST or PUT requests.   </a:t>
            </a:r>
          </a:p>
          <a:p>
            <a:pPr>
              <a:buFont typeface="Wingdings" pitchFamily="2" charset="2"/>
              <a:buChar char="q"/>
            </a:pPr>
            <a:r>
              <a:rPr lang="en-US" b="1" dirty="0" smtClean="0"/>
              <a:t>HTTP Response: </a:t>
            </a:r>
            <a:r>
              <a:rPr lang="en-US" dirty="0" smtClean="0"/>
              <a:t>The server responds with:     </a:t>
            </a:r>
          </a:p>
          <a:p>
            <a:pPr lvl="2">
              <a:buNone/>
            </a:pPr>
            <a:r>
              <a:rPr lang="en-US" sz="2600" dirty="0" smtClean="0"/>
              <a:t>-</a:t>
            </a:r>
            <a:r>
              <a:rPr lang="en-US" sz="2600" b="1" dirty="0" smtClean="0"/>
              <a:t>Status Line</a:t>
            </a:r>
            <a:r>
              <a:rPr lang="en-US" sz="2600" dirty="0" smtClean="0"/>
              <a:t>: Indicates the </a:t>
            </a:r>
            <a:r>
              <a:rPr lang="en-US" sz="2600" dirty="0" smtClean="0">
                <a:solidFill>
                  <a:srgbClr val="FF0000"/>
                </a:solidFill>
              </a:rPr>
              <a:t>HTTP version and the status code (</a:t>
            </a:r>
            <a:r>
              <a:rPr lang="en-US" sz="2600" dirty="0" smtClean="0"/>
              <a:t>e.g., 200 OK, 404 Not Found).     </a:t>
            </a:r>
          </a:p>
          <a:p>
            <a:pPr lvl="2">
              <a:buNone/>
            </a:pPr>
            <a:r>
              <a:rPr lang="en-US" sz="2600" dirty="0" smtClean="0"/>
              <a:t>-</a:t>
            </a:r>
            <a:r>
              <a:rPr lang="en-US" sz="2600" b="1" dirty="0" smtClean="0"/>
              <a:t>Headers</a:t>
            </a:r>
            <a:r>
              <a:rPr lang="en-US" sz="2600" dirty="0" smtClean="0"/>
              <a:t>: Provide </a:t>
            </a:r>
            <a:r>
              <a:rPr lang="en-US" sz="2600" dirty="0" smtClean="0">
                <a:solidFill>
                  <a:srgbClr val="FF0000"/>
                </a:solidFill>
              </a:rPr>
              <a:t>information about the response (e.g., Content-Type, Content-Length</a:t>
            </a:r>
            <a:r>
              <a:rPr lang="en-US" sz="2600" dirty="0" smtClean="0"/>
              <a:t>).     </a:t>
            </a:r>
          </a:p>
          <a:p>
            <a:pPr lvl="2">
              <a:buNone/>
            </a:pPr>
            <a:r>
              <a:rPr lang="en-US" sz="2600" dirty="0" smtClean="0"/>
              <a:t>-</a:t>
            </a:r>
            <a:r>
              <a:rPr lang="en-US" sz="2600" b="1" dirty="0" smtClean="0"/>
              <a:t>Body:</a:t>
            </a:r>
            <a:r>
              <a:rPr lang="en-US" sz="2600" dirty="0" smtClean="0"/>
              <a:t> </a:t>
            </a:r>
            <a:r>
              <a:rPr lang="en-US" sz="2600" dirty="0" smtClean="0">
                <a:solidFill>
                  <a:srgbClr val="FF0000"/>
                </a:solidFill>
              </a:rPr>
              <a:t>Contains the requested resource or error message</a:t>
            </a:r>
            <a:r>
              <a:rPr lang="en-US" sz="2600" dirty="0" smtClean="0"/>
              <a:t>.</a:t>
            </a:r>
            <a:endParaRPr lang="en-US" sz="2600" dirty="0"/>
          </a:p>
        </p:txBody>
      </p:sp>
      <p:sp>
        <p:nvSpPr>
          <p:cNvPr id="3" name="Title 2"/>
          <p:cNvSpPr>
            <a:spLocks noGrp="1"/>
          </p:cNvSpPr>
          <p:nvPr>
            <p:ph type="title"/>
          </p:nvPr>
        </p:nvSpPr>
        <p:spPr/>
        <p:txBody>
          <a:bodyPr/>
          <a:lstStyle/>
          <a:p>
            <a:r>
              <a:rPr lang="en-US" dirty="0" smtClean="0"/>
              <a:t>Working of http in the application layer</a:t>
            </a:r>
            <a:endParaRPr lang="en-US" dirty="0"/>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sz="3200" b="1" dirty="0" smtClean="0"/>
              <a:t>3. Methods used by http:</a:t>
            </a:r>
            <a:r>
              <a:rPr lang="en-US" dirty="0" smtClean="0"/>
              <a:t>   </a:t>
            </a:r>
          </a:p>
          <a:p>
            <a:pPr lvl="1">
              <a:buFont typeface="Wingdings" pitchFamily="2" charset="2"/>
              <a:buChar char="ü"/>
            </a:pPr>
            <a:r>
              <a:rPr lang="en-US" b="1" dirty="0" smtClean="0"/>
              <a:t>GET:</a:t>
            </a:r>
            <a:r>
              <a:rPr lang="en-US" dirty="0" smtClean="0"/>
              <a:t> Requests data from a specified resource.   </a:t>
            </a:r>
          </a:p>
          <a:p>
            <a:pPr lvl="1">
              <a:buFont typeface="Wingdings" pitchFamily="2" charset="2"/>
              <a:buChar char="ü"/>
            </a:pPr>
            <a:r>
              <a:rPr lang="en-US" b="1" dirty="0" smtClean="0"/>
              <a:t>POST:</a:t>
            </a:r>
            <a:r>
              <a:rPr lang="en-US" dirty="0" smtClean="0"/>
              <a:t> Sends data to the server to create or update a resource</a:t>
            </a:r>
          </a:p>
          <a:p>
            <a:pPr lvl="1">
              <a:buFont typeface="Wingdings" pitchFamily="2" charset="2"/>
              <a:buChar char="ü"/>
            </a:pPr>
            <a:r>
              <a:rPr lang="en-US" b="1" dirty="0" smtClean="0"/>
              <a:t>PUT: </a:t>
            </a:r>
            <a:r>
              <a:rPr lang="en-US" dirty="0" smtClean="0"/>
              <a:t>Updates a current resource with new data.  </a:t>
            </a:r>
          </a:p>
          <a:p>
            <a:pPr lvl="1">
              <a:buFont typeface="Wingdings" pitchFamily="2" charset="2"/>
              <a:buChar char="ü"/>
            </a:pPr>
            <a:r>
              <a:rPr lang="en-US" dirty="0" smtClean="0"/>
              <a:t> </a:t>
            </a:r>
            <a:r>
              <a:rPr lang="en-US" b="1" dirty="0" smtClean="0"/>
              <a:t>DELETE: </a:t>
            </a:r>
            <a:r>
              <a:rPr lang="en-US" dirty="0" smtClean="0"/>
              <a:t>Deletes a specified resource.   </a:t>
            </a:r>
          </a:p>
          <a:p>
            <a:pPr lvl="1">
              <a:buFont typeface="Wingdings" pitchFamily="2" charset="2"/>
              <a:buChar char="ü"/>
            </a:pPr>
            <a:r>
              <a:rPr lang="en-US" b="1" dirty="0" smtClean="0"/>
              <a:t>HEAD, OPTIONS, PATCH</a:t>
            </a:r>
            <a:r>
              <a:rPr lang="en-US" dirty="0" smtClean="0"/>
              <a:t>: Other methods used for specific purposes.</a:t>
            </a:r>
            <a:endParaRPr lang="en-US" dirty="0"/>
          </a:p>
        </p:txBody>
      </p:sp>
      <p:sp>
        <p:nvSpPr>
          <p:cNvPr id="3" name="Title 2"/>
          <p:cNvSpPr>
            <a:spLocks noGrp="1"/>
          </p:cNvSpPr>
          <p:nvPr>
            <p:ph type="title"/>
          </p:nvPr>
        </p:nvSpPr>
        <p:spPr/>
        <p:txBody>
          <a:bodyPr/>
          <a:lstStyle/>
          <a:p>
            <a:r>
              <a:rPr lang="en-US" dirty="0" smtClean="0"/>
              <a:t>Working of http in the application layer</a:t>
            </a:r>
            <a:endParaRPr lang="en-US" dirty="0"/>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HTTP is stateless, meaning </a:t>
            </a:r>
            <a:r>
              <a:rPr lang="en-US" dirty="0" smtClean="0">
                <a:solidFill>
                  <a:srgbClr val="FF0000"/>
                </a:solidFill>
              </a:rPr>
              <a:t>each request from the client to the server is independent. </a:t>
            </a:r>
          </a:p>
          <a:p>
            <a:r>
              <a:rPr lang="en-US" dirty="0" smtClean="0"/>
              <a:t>The </a:t>
            </a:r>
            <a:r>
              <a:rPr lang="en-US" dirty="0" smtClean="0">
                <a:solidFill>
                  <a:srgbClr val="FF0000"/>
                </a:solidFill>
              </a:rPr>
              <a:t>server does not store any state about the client between requests.</a:t>
            </a:r>
          </a:p>
          <a:p>
            <a:r>
              <a:rPr lang="en-US" dirty="0" smtClean="0"/>
              <a:t> However, </a:t>
            </a:r>
            <a:r>
              <a:rPr lang="en-US" dirty="0" smtClean="0">
                <a:solidFill>
                  <a:srgbClr val="FF0000"/>
                </a:solidFill>
              </a:rPr>
              <a:t>sessions and cookies can be used to maintain </a:t>
            </a:r>
            <a:r>
              <a:rPr lang="en-US" dirty="0" err="1" smtClean="0">
                <a:solidFill>
                  <a:srgbClr val="FF0000"/>
                </a:solidFill>
              </a:rPr>
              <a:t>stateful</a:t>
            </a:r>
            <a:r>
              <a:rPr lang="en-US" dirty="0" smtClean="0">
                <a:solidFill>
                  <a:srgbClr val="FF0000"/>
                </a:solidFill>
              </a:rPr>
              <a:t>  interactions.</a:t>
            </a:r>
            <a:endParaRPr lang="en-US" dirty="0">
              <a:solidFill>
                <a:srgbClr val="FF0000"/>
              </a:solidFill>
            </a:endParaRPr>
          </a:p>
        </p:txBody>
      </p:sp>
      <p:sp>
        <p:nvSpPr>
          <p:cNvPr id="3" name="Title 2"/>
          <p:cNvSpPr>
            <a:spLocks noGrp="1"/>
          </p:cNvSpPr>
          <p:nvPr>
            <p:ph type="title"/>
          </p:nvPr>
        </p:nvSpPr>
        <p:spPr/>
        <p:txBody>
          <a:bodyPr/>
          <a:lstStyle/>
          <a:p>
            <a:r>
              <a:rPr lang="en-US" dirty="0" smtClean="0"/>
              <a:t>HTTP a Stateless Protocol:</a:t>
            </a:r>
            <a:endParaRPr lang="en-US" dirty="0"/>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HTTP Server-Client Communication</a:t>
            </a:r>
          </a:p>
        </p:txBody>
      </p:sp>
      <p:pic>
        <p:nvPicPr>
          <p:cNvPr id="5" name="Picture 4"/>
          <p:cNvPicPr>
            <a:picLocks noChangeAspect="1"/>
          </p:cNvPicPr>
          <p:nvPr>
            <p:custDataLst>
              <p:tags r:id="rId1"/>
            </p:custDataLst>
          </p:nvPr>
        </p:nvPicPr>
        <p:blipFill>
          <a:blip r:embed="rId3"/>
          <a:stretch>
            <a:fillRect/>
          </a:stretch>
        </p:blipFill>
        <p:spPr>
          <a:xfrm>
            <a:off x="3216911" y="1622459"/>
            <a:ext cx="6901180" cy="5147945"/>
          </a:xfrm>
          <a:prstGeom prst="rect">
            <a:avLst/>
          </a:prstGeom>
        </p:spPr>
      </p:pic>
      <p:sp>
        <p:nvSpPr>
          <p:cNvPr id="6" name="Slide Number Placeholder 5"/>
          <p:cNvSpPr>
            <a:spLocks noGrp="1"/>
          </p:cNvSpPr>
          <p:nvPr>
            <p:ph type="sldNum" sz="quarter" idx="4"/>
          </p:nvPr>
        </p:nvSpPr>
        <p:spPr/>
        <p:txBody>
          <a:bodyPr/>
          <a:lstStyle/>
          <a:p>
            <a:r>
              <a:rPr lang="en-US" smtClean="0"/>
              <a:t>Introduction: 1-</a:t>
            </a:r>
            <a:fld id="{C4204591-24BD-A542-B9D5-F8D8A88D2FEE}" type="slidenum">
              <a:rPr lang="en-US" smtClean="0"/>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44"/>
            <a:ext cx="11029315" cy="795655"/>
          </a:xfrm>
        </p:spPr>
        <p:txBody>
          <a:bodyPr/>
          <a:lstStyle/>
          <a:p>
            <a:r>
              <a:rPr lang="en-IN" altLang="en-US" dirty="0" smtClean="0"/>
              <a:t>Connection Types: Non persistent </a:t>
            </a:r>
            <a:r>
              <a:rPr lang="en-IN" altLang="en-US" dirty="0" err="1"/>
              <a:t>vs</a:t>
            </a:r>
            <a:r>
              <a:rPr lang="en-IN" altLang="en-US" dirty="0"/>
              <a:t> Persistent Connections</a:t>
            </a:r>
          </a:p>
        </p:txBody>
      </p:sp>
      <p:sp>
        <p:nvSpPr>
          <p:cNvPr id="3" name="Content Placeholder 2"/>
          <p:cNvSpPr>
            <a:spLocks noGrp="1"/>
          </p:cNvSpPr>
          <p:nvPr>
            <p:ph idx="1"/>
          </p:nvPr>
        </p:nvSpPr>
        <p:spPr>
          <a:xfrm>
            <a:off x="581661" y="1786890"/>
            <a:ext cx="11029315" cy="4400550"/>
          </a:xfrm>
        </p:spPr>
        <p:txBody>
          <a:bodyPr>
            <a:normAutofit lnSpcReduction="10000"/>
          </a:bodyPr>
          <a:lstStyle/>
          <a:p>
            <a:r>
              <a:rPr lang="en-IN" altLang="en-US"/>
              <a:t>As we have discussed, HTTP establishes a connection between server and client before they can communicate with each other. </a:t>
            </a:r>
          </a:p>
          <a:p>
            <a:r>
              <a:rPr lang="en-IN" altLang="en-US"/>
              <a:t>So if a client wants to retrieve a webpage, it need to establish a connection with server first.</a:t>
            </a:r>
          </a:p>
          <a:p>
            <a:r>
              <a:rPr lang="en-IN" altLang="en-US"/>
              <a:t>WHAT IF client want to retrieve multiple webpages?</a:t>
            </a:r>
          </a:p>
          <a:p>
            <a:r>
              <a:rPr lang="en-IN" altLang="en-US">
                <a:sym typeface="+mn-ea"/>
              </a:rPr>
              <a:t>WHAT IF</a:t>
            </a:r>
            <a:r>
              <a:rPr lang="en-IN" altLang="en-US"/>
              <a:t> all webpages are on different servers?</a:t>
            </a:r>
          </a:p>
          <a:p>
            <a:r>
              <a:rPr lang="en-IN" altLang="en-US">
                <a:sym typeface="+mn-ea"/>
              </a:rPr>
              <a:t>WHAT IF</a:t>
            </a:r>
            <a:r>
              <a:rPr lang="en-IN" altLang="en-US"/>
              <a:t> all the webpages are on the same server?</a:t>
            </a:r>
          </a:p>
          <a:p>
            <a:r>
              <a:rPr lang="en-IN" altLang="en-US"/>
              <a:t>Would it need a new connection for each webpage? or It can be done using a single connection only?</a:t>
            </a:r>
          </a:p>
        </p:txBody>
      </p:sp>
      <p:sp>
        <p:nvSpPr>
          <p:cNvPr id="4" name="Slide Number Placeholder 3"/>
          <p:cNvSpPr>
            <a:spLocks noGrp="1"/>
          </p:cNvSpPr>
          <p:nvPr>
            <p:ph type="sldNum" sz="quarter" idx="12"/>
          </p:nvPr>
        </p:nvSpPr>
        <p:spPr/>
        <p:txBody>
          <a:bodyPr/>
          <a:lstStyle/>
          <a:p>
            <a:fld id="{3A98EE3D-8CD1-4C3F-BD1C-C98C9596463C}" type="slidenum">
              <a:rPr lang="en-US" smtClean="0"/>
              <a:pPr/>
              <a:t>46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0"/>
            <a:ext cx="11029315" cy="635000"/>
          </a:xfrm>
        </p:spPr>
        <p:txBody>
          <a:bodyPr/>
          <a:lstStyle/>
          <a:p>
            <a:r>
              <a:rPr lang="en-IN" altLang="en-US"/>
              <a:t>Nonpersistent Connections</a:t>
            </a:r>
          </a:p>
        </p:txBody>
      </p:sp>
      <p:sp>
        <p:nvSpPr>
          <p:cNvPr id="3" name="Content Placeholder 2"/>
          <p:cNvSpPr>
            <a:spLocks noGrp="1"/>
          </p:cNvSpPr>
          <p:nvPr>
            <p:ph idx="1"/>
          </p:nvPr>
        </p:nvSpPr>
        <p:spPr>
          <a:xfrm>
            <a:off x="581025" y="1638300"/>
            <a:ext cx="11029315" cy="4041775"/>
          </a:xfrm>
        </p:spPr>
        <p:txBody>
          <a:bodyPr>
            <a:normAutofit fontScale="90000" lnSpcReduction="20000"/>
          </a:bodyPr>
          <a:lstStyle/>
          <a:p>
            <a:r>
              <a:rPr lang="en-IN" altLang="en-US" dirty="0"/>
              <a:t>In a </a:t>
            </a:r>
            <a:r>
              <a:rPr lang="en-IN" altLang="en-US" dirty="0" smtClean="0"/>
              <a:t>non persistent </a:t>
            </a:r>
            <a:r>
              <a:rPr lang="en-IN" altLang="en-US" dirty="0"/>
              <a:t>connection, </a:t>
            </a:r>
            <a:r>
              <a:rPr lang="en-IN" altLang="en-US" dirty="0">
                <a:solidFill>
                  <a:srgbClr val="FF0000"/>
                </a:solidFill>
              </a:rPr>
              <a:t>separate TCP connection is made for each request </a:t>
            </a:r>
            <a:r>
              <a:rPr lang="en-IN" altLang="en-US" dirty="0"/>
              <a:t>made by client.</a:t>
            </a:r>
          </a:p>
          <a:p>
            <a:r>
              <a:rPr lang="en-IN" altLang="en-US" dirty="0"/>
              <a:t>Steps:</a:t>
            </a:r>
          </a:p>
          <a:p>
            <a:pPr lvl="1"/>
            <a:r>
              <a:rPr lang="en-IN" altLang="en-US" dirty="0"/>
              <a:t>The client opens a TCP connection and sends a request.</a:t>
            </a:r>
          </a:p>
          <a:p>
            <a:pPr lvl="1"/>
            <a:r>
              <a:rPr lang="en-IN" altLang="en-US" dirty="0"/>
              <a:t>The server sends the response and closes the connection.</a:t>
            </a:r>
          </a:p>
          <a:p>
            <a:pPr lvl="1"/>
            <a:r>
              <a:rPr lang="en-IN" altLang="en-US" dirty="0"/>
              <a:t>The client reads the data until it encounters an end-of-file marker; it then closes the connection.</a:t>
            </a:r>
          </a:p>
          <a:p>
            <a:pPr lvl="0"/>
            <a:r>
              <a:rPr lang="en-IN" altLang="en-US" dirty="0"/>
              <a:t>In this strategy, </a:t>
            </a:r>
            <a:r>
              <a:rPr lang="en-IN" altLang="en-US" dirty="0">
                <a:solidFill>
                  <a:srgbClr val="FF0000"/>
                </a:solidFill>
              </a:rPr>
              <a:t>if a file contains links to N different pictures in different files </a:t>
            </a:r>
            <a:r>
              <a:rPr lang="en-IN" altLang="en-US" dirty="0"/>
              <a:t>(all located on the same server), </a:t>
            </a:r>
            <a:r>
              <a:rPr lang="en-IN" altLang="en-US" dirty="0">
                <a:solidFill>
                  <a:srgbClr val="FF0000"/>
                </a:solidFill>
              </a:rPr>
              <a:t>the connection must be opened and closed </a:t>
            </a:r>
            <a:r>
              <a:rPr lang="en-IN" altLang="en-US" i="1" dirty="0">
                <a:solidFill>
                  <a:srgbClr val="FF0000"/>
                </a:solidFill>
              </a:rPr>
              <a:t>N + 1</a:t>
            </a:r>
            <a:r>
              <a:rPr lang="en-IN" altLang="en-US" dirty="0">
                <a:solidFill>
                  <a:srgbClr val="FF0000"/>
                </a:solidFill>
              </a:rPr>
              <a:t> </a:t>
            </a:r>
            <a:r>
              <a:rPr lang="en-IN" altLang="en-US" dirty="0"/>
              <a:t>times.</a:t>
            </a:r>
          </a:p>
          <a:p>
            <a:pPr lvl="0"/>
            <a:r>
              <a:rPr lang="en-IN" altLang="en-US" dirty="0"/>
              <a:t>The </a:t>
            </a:r>
            <a:r>
              <a:rPr lang="en-IN" altLang="en-US" dirty="0" smtClean="0"/>
              <a:t>non persistent </a:t>
            </a:r>
            <a:r>
              <a:rPr lang="en-IN" altLang="en-US" dirty="0"/>
              <a:t>strategy </a:t>
            </a:r>
            <a:r>
              <a:rPr lang="en-IN" altLang="en-US" dirty="0">
                <a:solidFill>
                  <a:srgbClr val="FF0000"/>
                </a:solidFill>
              </a:rPr>
              <a:t>imposes high overhead </a:t>
            </a:r>
            <a:r>
              <a:rPr lang="en-IN" altLang="en-US" dirty="0"/>
              <a:t>on the server because the server needs </a:t>
            </a:r>
            <a:r>
              <a:rPr lang="en-IN" altLang="en-US" i="1" dirty="0"/>
              <a:t>N+1</a:t>
            </a:r>
            <a:r>
              <a:rPr lang="en-IN" altLang="en-US" dirty="0"/>
              <a:t> different buffers each time a connection is opened.</a:t>
            </a:r>
          </a:p>
          <a:p>
            <a:pPr lvl="0"/>
            <a:endParaRPr lang="en-IN" alt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779" y="-22207"/>
            <a:ext cx="6423971" cy="894622"/>
          </a:xfrm>
        </p:spPr>
        <p:txBody>
          <a:bodyPr>
            <a:normAutofit/>
          </a:bodyPr>
          <a:lstStyle/>
          <a:p>
            <a:r>
              <a:rPr lang="en-IN" altLang="en-US" sz="3200" dirty="0" smtClean="0"/>
              <a:t>Example: </a:t>
            </a:r>
            <a:r>
              <a:rPr lang="en-IN" altLang="en-US" sz="3200" dirty="0" err="1" smtClean="0"/>
              <a:t>Nonpersistent</a:t>
            </a:r>
            <a:r>
              <a:rPr lang="en-IN" altLang="en-US" sz="3200" dirty="0" smtClean="0"/>
              <a:t> </a:t>
            </a:r>
            <a:r>
              <a:rPr lang="en-IN" altLang="en-US" sz="3200" dirty="0"/>
              <a:t>Connection </a:t>
            </a:r>
          </a:p>
        </p:txBody>
      </p:sp>
      <p:pic>
        <p:nvPicPr>
          <p:cNvPr id="5" name="Picture 4"/>
          <p:cNvPicPr>
            <a:picLocks noChangeAspect="1"/>
          </p:cNvPicPr>
          <p:nvPr>
            <p:custDataLst>
              <p:tags r:id="rId1"/>
            </p:custDataLst>
          </p:nvPr>
        </p:nvPicPr>
        <p:blipFill>
          <a:blip r:embed="rId3"/>
          <a:stretch>
            <a:fillRect/>
          </a:stretch>
        </p:blipFill>
        <p:spPr>
          <a:xfrm>
            <a:off x="121297" y="813664"/>
            <a:ext cx="5900420" cy="5941695"/>
          </a:xfrm>
          <a:prstGeom prst="rect">
            <a:avLst/>
          </a:prstGeom>
        </p:spPr>
      </p:pic>
      <p:sp>
        <p:nvSpPr>
          <p:cNvPr id="6" name="Content Placeholder 2">
            <a:extLst>
              <a:ext uri="{FF2B5EF4-FFF2-40B4-BE49-F238E27FC236}">
                <a16:creationId xmlns="" xmlns:a16="http://schemas.microsoft.com/office/drawing/2014/main" id="{7FAEA6A5-BBAD-4D40-8C38-B02CFBC8F971}"/>
              </a:ext>
            </a:extLst>
          </p:cNvPr>
          <p:cNvSpPr txBox="1">
            <a:spLocks/>
          </p:cNvSpPr>
          <p:nvPr/>
        </p:nvSpPr>
        <p:spPr>
          <a:xfrm>
            <a:off x="6130195" y="604892"/>
            <a:ext cx="5660571" cy="5833230"/>
          </a:xfrm>
          <a:prstGeom prst="rect">
            <a:avLst/>
          </a:prstGeom>
        </p:spPr>
        <p:txBody>
          <a:body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Figure 10.10 shows an example of a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nonpersistent</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connection. The client needs to access a file that contains one link to an image. The text file and image are located on the same server.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Here we need two connections. For each connection, TCP requires at least three handshake messages to establish the connection, but the request can be sent with the third one.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After the connection is established, the object can be transferred.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After receiving an object, another three handshake messages are needed to terminate the connection. </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Rectangle 6"/>
          <p:cNvSpPr/>
          <p:nvPr/>
        </p:nvSpPr>
        <p:spPr>
          <a:xfrm>
            <a:off x="1925846" y="6332767"/>
            <a:ext cx="1398332" cy="369332"/>
          </a:xfrm>
          <a:prstGeom prst="rect">
            <a:avLst/>
          </a:prstGeom>
        </p:spPr>
        <p:txBody>
          <a:bodyPr wrap="none">
            <a:spAutoFit/>
          </a:bodyPr>
          <a:lstStyle/>
          <a:p>
            <a:r>
              <a:rPr lang="en-US" dirty="0" smtClean="0"/>
              <a:t>Figure 10.10 </a:t>
            </a:r>
            <a:endParaRPr lang="en-US" dirty="0"/>
          </a:p>
        </p:txBody>
      </p:sp>
      <p:sp>
        <p:nvSpPr>
          <p:cNvPr id="8" name="Slide Number Placeholder 7"/>
          <p:cNvSpPr>
            <a:spLocks noGrp="1"/>
          </p:cNvSpPr>
          <p:nvPr>
            <p:ph type="sldNum" sz="quarter" idx="4"/>
          </p:nvPr>
        </p:nvSpPr>
        <p:spPr/>
        <p:txBody>
          <a:bodyPr/>
          <a:lstStyle/>
          <a:p>
            <a:r>
              <a:rPr lang="en-US" smtClean="0"/>
              <a:t>Introduction: 1-</a:t>
            </a:r>
            <a:fld id="{C4204591-24BD-A542-B9D5-F8D8A88D2FEE}" type="slidenum">
              <a:rPr lang="en-US" smtClean="0"/>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025" y="702344"/>
            <a:ext cx="11029315" cy="862965"/>
          </a:xfrm>
        </p:spPr>
        <p:txBody>
          <a:bodyPr/>
          <a:lstStyle/>
          <a:p>
            <a:r>
              <a:rPr lang="en-IN" altLang="en-US"/>
              <a:t>Persistent Connections</a:t>
            </a:r>
          </a:p>
        </p:txBody>
      </p:sp>
      <p:sp>
        <p:nvSpPr>
          <p:cNvPr id="6" name="Content Placeholder 5"/>
          <p:cNvSpPr>
            <a:spLocks noGrp="1"/>
          </p:cNvSpPr>
          <p:nvPr>
            <p:ph idx="1"/>
          </p:nvPr>
        </p:nvSpPr>
        <p:spPr>
          <a:xfrm>
            <a:off x="581025" y="1852295"/>
            <a:ext cx="11029315" cy="4572000"/>
          </a:xfrm>
        </p:spPr>
        <p:txBody>
          <a:bodyPr>
            <a:normAutofit fontScale="77500" lnSpcReduction="20000"/>
          </a:bodyPr>
          <a:lstStyle/>
          <a:p>
            <a:r>
              <a:rPr lang="en-US" dirty="0"/>
              <a:t>In a persistent connection, </a:t>
            </a:r>
            <a:r>
              <a:rPr lang="en-US" dirty="0">
                <a:solidFill>
                  <a:srgbClr val="FF0000"/>
                </a:solidFill>
              </a:rPr>
              <a:t>the server leaves the connection open for more</a:t>
            </a:r>
            <a:r>
              <a:rPr lang="en-IN" altLang="en-US" dirty="0">
                <a:solidFill>
                  <a:srgbClr val="FF0000"/>
                </a:solidFill>
              </a:rPr>
              <a:t> </a:t>
            </a:r>
            <a:r>
              <a:rPr lang="en-US" dirty="0">
                <a:solidFill>
                  <a:srgbClr val="FF0000"/>
                </a:solidFill>
              </a:rPr>
              <a:t>requests after sending a response.</a:t>
            </a:r>
          </a:p>
          <a:p>
            <a:r>
              <a:rPr lang="en-IN" altLang="en-US" dirty="0"/>
              <a:t>The </a:t>
            </a:r>
            <a:r>
              <a:rPr lang="en-IN" altLang="en-US" dirty="0">
                <a:solidFill>
                  <a:srgbClr val="FF0000"/>
                </a:solidFill>
              </a:rPr>
              <a:t>server can close the connection at the request of a client or if a time-out has been reached</a:t>
            </a:r>
            <a:r>
              <a:rPr lang="en-IN" altLang="en-US" dirty="0"/>
              <a:t>.</a:t>
            </a:r>
          </a:p>
          <a:p>
            <a:r>
              <a:rPr lang="en-IN" altLang="en-US" dirty="0"/>
              <a:t>From </a:t>
            </a:r>
            <a:r>
              <a:rPr lang="en-IN" altLang="en-US" dirty="0">
                <a:solidFill>
                  <a:srgbClr val="FF0000"/>
                </a:solidFill>
              </a:rPr>
              <a:t>HTTP 1.1 persistent connections are default option</a:t>
            </a:r>
            <a:r>
              <a:rPr lang="en-IN" altLang="en-US" dirty="0"/>
              <a:t>. Although It can be changed based on user requirements.</a:t>
            </a:r>
          </a:p>
          <a:p>
            <a:r>
              <a:rPr lang="en-IN" altLang="en-US" dirty="0">
                <a:solidFill>
                  <a:srgbClr val="FF0000"/>
                </a:solidFill>
              </a:rPr>
              <a:t>Time and resources are saved using persistent connection</a:t>
            </a:r>
            <a:r>
              <a:rPr lang="en-IN" altLang="en-US" dirty="0"/>
              <a:t>s. Only one set of buffers and variables needs to be set for the connection at each site. The round trip time for connection establishment and connection termination is saved. </a:t>
            </a:r>
          </a:p>
          <a:p>
            <a:r>
              <a:rPr lang="en-IN" altLang="en-US" dirty="0"/>
              <a:t>The sender usually sends the length of the data with each response. However, there are some occasions when the sender does not know the length of the data. This is the case when a document is created dynamically or actively.</a:t>
            </a:r>
          </a:p>
          <a:p>
            <a:r>
              <a:rPr lang="en-IN" altLang="en-US" dirty="0"/>
              <a:t>In these cases, the server informs the client that the length is not known and closes the connection after sending the data so the client knows that the end of the data has been reached.</a:t>
            </a:r>
          </a:p>
        </p:txBody>
      </p:sp>
      <p:sp>
        <p:nvSpPr>
          <p:cNvPr id="4" name="Slide Number Placeholder 3"/>
          <p:cNvSpPr>
            <a:spLocks noGrp="1"/>
          </p:cNvSpPr>
          <p:nvPr>
            <p:ph type="sldNum" sz="quarter" idx="12"/>
          </p:nvPr>
        </p:nvSpPr>
        <p:spPr/>
        <p:txBody>
          <a:bodyPr/>
          <a:lstStyle/>
          <a:p>
            <a:fld id="{3A98EE3D-8CD1-4C3F-BD1C-C98C9596463C}" type="slidenum">
              <a:rPr lang="en-US" smtClean="0"/>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p:cNvSpPr/>
          <p:nvPr/>
        </p:nvSpPr>
        <p:spPr>
          <a:xfrm>
            <a:off x="8985211" y="3065786"/>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418"/>
          <p:cNvGrpSpPr/>
          <p:nvPr/>
        </p:nvGrpSpPr>
        <p:grpSpPr bwMode="auto">
          <a:xfrm>
            <a:off x="7205351" y="3289251"/>
            <a:ext cx="1458912" cy="933450"/>
            <a:chOff x="2889" y="1631"/>
            <a:chExt cx="980" cy="743"/>
          </a:xfrm>
        </p:grpSpPr>
        <p:sp>
          <p:nvSpPr>
            <p:cNvPr id="369" name="Rectangle 419"/>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AutoShape 420"/>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 name="Freeform 427"/>
          <p:cNvSpPr/>
          <p:nvPr/>
        </p:nvSpPr>
        <p:spPr bwMode="auto">
          <a:xfrm>
            <a:off x="7712423" y="4683134"/>
            <a:ext cx="3079751"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p:cNvSpPr txBox="1">
            <a:spLocks noChangeArrowheads="1"/>
          </p:cNvSpPr>
          <p:nvPr/>
        </p:nvSpPr>
        <p:spPr bwMode="auto">
          <a:xfrm>
            <a:off x="7679273" y="1488495"/>
            <a:ext cx="133940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p:cNvSpPr txBox="1">
            <a:spLocks noChangeArrowheads="1"/>
          </p:cNvSpPr>
          <p:nvPr/>
        </p:nvSpPr>
        <p:spPr bwMode="auto">
          <a:xfrm>
            <a:off x="7330856" y="4191922"/>
            <a:ext cx="1955647" cy="268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p:cNvSpPr txBox="1">
            <a:spLocks noChangeArrowheads="1"/>
          </p:cNvSpPr>
          <p:nvPr/>
        </p:nvSpPr>
        <p:spPr bwMode="auto">
          <a:xfrm>
            <a:off x="7306940" y="5779809"/>
            <a:ext cx="1195135"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p:cNvSpPr/>
          <p:nvPr/>
        </p:nvSpPr>
        <p:spPr>
          <a:xfrm>
            <a:off x="10222169"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p:cNvGrpSpPr/>
          <p:nvPr/>
        </p:nvGrpSpPr>
        <p:grpSpPr>
          <a:xfrm>
            <a:off x="10837722" y="3928050"/>
            <a:ext cx="687393" cy="721548"/>
            <a:chOff x="5203089" y="1751190"/>
            <a:chExt cx="858331" cy="662414"/>
          </a:xfrm>
        </p:grpSpPr>
        <p:sp>
          <p:nvSpPr>
            <p:cNvPr id="382" name="Freeform 381"/>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p:cNvGrpSpPr/>
          <p:nvPr/>
        </p:nvGrpSpPr>
        <p:grpSpPr>
          <a:xfrm>
            <a:off x="10771172" y="3194171"/>
            <a:ext cx="594613" cy="648336"/>
            <a:chOff x="5203089" y="1751190"/>
            <a:chExt cx="858331" cy="662414"/>
          </a:xfrm>
        </p:grpSpPr>
        <p:sp>
          <p:nvSpPr>
            <p:cNvPr id="399" name="Freeform 398"/>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p:cNvSpPr/>
          <p:nvPr/>
        </p:nvSpPr>
        <p:spPr>
          <a:xfrm>
            <a:off x="9540813" y="1782076"/>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p:cNvSpPr txBox="1"/>
          <p:nvPr/>
        </p:nvSpPr>
        <p:spPr>
          <a:xfrm>
            <a:off x="9427203"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p:cNvSpPr/>
          <p:nvPr/>
        </p:nvSpPr>
        <p:spPr>
          <a:xfrm>
            <a:off x="9279068" y="3677913"/>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p:cNvSpPr txBox="1"/>
          <p:nvPr/>
        </p:nvSpPr>
        <p:spPr>
          <a:xfrm>
            <a:off x="8766185" y="3447947"/>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p:cNvSpPr txBox="1"/>
          <p:nvPr/>
        </p:nvSpPr>
        <p:spPr>
          <a:xfrm>
            <a:off x="10917800"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p:cNvSpPr txBox="1"/>
          <p:nvPr/>
        </p:nvSpPr>
        <p:spPr>
          <a:xfrm>
            <a:off x="10063041" y="4228282"/>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p:cNvCxnSpPr/>
          <p:nvPr/>
        </p:nvCxnSpPr>
        <p:spPr>
          <a:xfrm flipH="1" flipV="1">
            <a:off x="10559923"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flipH="1" flipV="1">
            <a:off x="10660836" y="3640691"/>
            <a:ext cx="345867"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flipH="1" flipV="1">
            <a:off x="10570797"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p:nvPr/>
        </p:nvCxnSpPr>
        <p:spPr>
          <a:xfrm flipH="1" flipV="1">
            <a:off x="10550643" y="4071676"/>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p:nvPr/>
        </p:nvCxnSpPr>
        <p:spPr>
          <a:xfrm flipH="1">
            <a:off x="9895217"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flipH="1">
            <a:off x="9219638"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a:off x="10137690" y="2754726"/>
            <a:ext cx="488175"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9798719" y="2695047"/>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p:cNvGrpSpPr/>
          <p:nvPr/>
        </p:nvGrpSpPr>
        <p:grpSpPr>
          <a:xfrm>
            <a:off x="7562241" y="2127330"/>
            <a:ext cx="3578867" cy="3640283"/>
            <a:chOff x="7562238" y="2127325"/>
            <a:chExt cx="3578867" cy="3640283"/>
          </a:xfrm>
        </p:grpSpPr>
        <p:grpSp>
          <p:nvGrpSpPr>
            <p:cNvPr id="800" name="Group 799"/>
            <p:cNvGrpSpPr/>
            <p:nvPr/>
          </p:nvGrpSpPr>
          <p:grpSpPr>
            <a:xfrm>
              <a:off x="7857253" y="2127325"/>
              <a:ext cx="3283852" cy="3640283"/>
              <a:chOff x="7881336" y="2104198"/>
              <a:chExt cx="3283852" cy="3640283"/>
            </a:xfrm>
          </p:grpSpPr>
          <p:sp>
            <p:nvSpPr>
              <p:cNvPr id="22" name="Line 428"/>
              <p:cNvSpPr>
                <a:spLocks noChangeShapeType="1"/>
              </p:cNvSpPr>
              <p:nvPr/>
            </p:nvSpPr>
            <p:spPr bwMode="auto">
              <a:xfrm rot="16200000" flipV="1">
                <a:off x="9813692" y="5228612"/>
                <a:ext cx="388062" cy="7560"/>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Line 430"/>
              <p:cNvSpPr>
                <a:spLocks noChangeShapeType="1"/>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p:cNvSpPr>
                <a:spLocks noChangeShapeType="1"/>
              </p:cNvSpPr>
              <p:nvPr/>
            </p:nvSpPr>
            <p:spPr bwMode="auto">
              <a:xfrm>
                <a:off x="9457042" y="4815390"/>
                <a:ext cx="524483" cy="261537"/>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p:cNvSpPr>
                <a:spLocks noChangeShapeType="1"/>
              </p:cNvSpPr>
              <p:nvPr/>
            </p:nvSpPr>
            <p:spPr bwMode="auto">
              <a:xfrm flipV="1">
                <a:off x="8874149" y="4815390"/>
                <a:ext cx="569255" cy="246266"/>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p:cNvSpPr>
                <a:spLocks noChangeShapeType="1"/>
              </p:cNvSpPr>
              <p:nvPr/>
            </p:nvSpPr>
            <p:spPr bwMode="auto">
              <a:xfrm flipV="1">
                <a:off x="8845827" y="5085749"/>
                <a:ext cx="1030502" cy="0"/>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p:cNvSpPr>
                <a:spLocks noChangeShapeType="1"/>
              </p:cNvSpPr>
              <p:nvPr/>
            </p:nvSpPr>
            <p:spPr bwMode="auto">
              <a:xfrm>
                <a:off x="8234290" y="5094207"/>
                <a:ext cx="226800" cy="127000"/>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p:cNvSpPr>
                <a:spLocks noChangeShapeType="1"/>
              </p:cNvSpPr>
              <p:nvPr/>
            </p:nvSpPr>
            <p:spPr bwMode="auto">
              <a:xfrm flipV="1">
                <a:off x="7972450" y="5267343"/>
                <a:ext cx="412750" cy="127000"/>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p:cNvSpPr>
                <a:spLocks noChangeShapeType="1"/>
              </p:cNvSpPr>
              <p:nvPr/>
            </p:nvSpPr>
            <p:spPr bwMode="auto">
              <a:xfrm flipH="1">
                <a:off x="8397900" y="5259125"/>
                <a:ext cx="68080" cy="293968"/>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p:cNvSpPr>
                <a:spLocks noChangeShapeType="1"/>
              </p:cNvSpPr>
              <p:nvPr/>
            </p:nvSpPr>
            <p:spPr bwMode="auto">
              <a:xfrm flipH="1" flipV="1">
                <a:off x="8512814" y="5284804"/>
                <a:ext cx="280374" cy="269876"/>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p:cNvSpPr>
                <a:spLocks noChangeShapeType="1"/>
              </p:cNvSpPr>
              <p:nvPr/>
            </p:nvSpPr>
            <p:spPr bwMode="auto">
              <a:xfrm>
                <a:off x="8512814" y="5234921"/>
                <a:ext cx="914184" cy="468622"/>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Line 443"/>
              <p:cNvSpPr>
                <a:spLocks noChangeShapeType="1"/>
              </p:cNvSpPr>
              <p:nvPr/>
            </p:nvSpPr>
            <p:spPr bwMode="auto">
              <a:xfrm>
                <a:off x="8271861" y="3806843"/>
                <a:ext cx="0" cy="131762"/>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p:cNvSpPr>
                <a:spLocks noChangeShapeType="1"/>
              </p:cNvSpPr>
              <p:nvPr/>
            </p:nvSpPr>
            <p:spPr bwMode="auto">
              <a:xfrm flipV="1">
                <a:off x="7881336" y="4017980"/>
                <a:ext cx="168275" cy="3175"/>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p:cNvSpPr>
                <a:spLocks noChangeShapeType="1"/>
              </p:cNvSpPr>
              <p:nvPr/>
            </p:nvSpPr>
            <p:spPr bwMode="auto">
              <a:xfrm rot="16200000" flipV="1">
                <a:off x="9909628" y="5560344"/>
                <a:ext cx="366793" cy="1482"/>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p:cNvSpPr>
                <a:spLocks noChangeShapeType="1"/>
              </p:cNvSpPr>
              <p:nvPr/>
            </p:nvSpPr>
            <p:spPr bwMode="auto">
              <a:xfrm flipV="1">
                <a:off x="8483508" y="5013435"/>
                <a:ext cx="404236" cy="207771"/>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64" name="Straight Connector 563"/>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p:cNvSpPr>
                <a:spLocks noChangeShapeType="1"/>
              </p:cNvSpPr>
              <p:nvPr/>
            </p:nvSpPr>
            <p:spPr bwMode="auto">
              <a:xfrm flipV="1">
                <a:off x="9402788" y="4090252"/>
                <a:ext cx="429324" cy="705603"/>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p:cNvSpPr>
                <a:spLocks noChangeShapeType="1"/>
              </p:cNvSpPr>
              <p:nvPr/>
            </p:nvSpPr>
            <p:spPr bwMode="auto">
              <a:xfrm flipV="1">
                <a:off x="8268637" y="4024329"/>
                <a:ext cx="969051" cy="3175"/>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2" name="Picture 778" descr="antenna_radiation_stylized"/>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0" name="Picture 781" descr="antenna_radiation_stylized"/>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2" name="Picture 799" descr="cell_tower_radiation copy"/>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3" name="Oval 800"/>
            <p:cNvSpPr>
              <a:spLocks noChangeArrowheads="1"/>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9" name="Line 426"/>
          <p:cNvSpPr>
            <a:spLocks noChangeShapeType="1"/>
          </p:cNvSpPr>
          <p:nvPr/>
        </p:nvSpPr>
        <p:spPr bwMode="auto">
          <a:xfrm>
            <a:off x="8207863" y="2700359"/>
            <a:ext cx="227964" cy="174352"/>
          </a:xfrm>
          <a:prstGeom prst="line">
            <a:avLst/>
          </a:prstGeom>
          <a:noFill/>
          <a:ln w="9525">
            <a:solidFill>
              <a:schemeClr val="tx1"/>
            </a:solidFill>
            <a:rou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p:cNvGrpSpPr/>
          <p:nvPr/>
        </p:nvGrpSpPr>
        <p:grpSpPr bwMode="auto">
          <a:xfrm>
            <a:off x="8050697" y="2309376"/>
            <a:ext cx="298451" cy="464008"/>
            <a:chOff x="3130" y="3288"/>
            <a:chExt cx="410" cy="742"/>
          </a:xfrm>
        </p:grpSpPr>
        <p:sp>
          <p:nvSpPr>
            <p:cNvPr id="244"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1" name="Picture 777" descr="access_point_stylized_small"/>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613905" y="3861900"/>
            <a:ext cx="370169" cy="306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 name="Picture 780" descr="access_point_stylized_small"/>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9290633" y="5524232"/>
            <a:ext cx="380935" cy="317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71" name="Group 470"/>
          <p:cNvGrpSpPr/>
          <p:nvPr/>
        </p:nvGrpSpPr>
        <p:grpSpPr>
          <a:xfrm>
            <a:off x="9783559" y="4989983"/>
            <a:ext cx="393760" cy="218578"/>
            <a:chOff x="7493876" y="2774731"/>
            <a:chExt cx="1481958" cy="894622"/>
          </a:xfrm>
        </p:grpSpPr>
        <p:sp>
          <p:nvSpPr>
            <p:cNvPr id="472" name="Freeform 47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p:cNvGrpSpPr/>
            <p:nvPr/>
          </p:nvGrpSpPr>
          <p:grpSpPr>
            <a:xfrm>
              <a:off x="7713663" y="2848339"/>
              <a:ext cx="1042107" cy="425543"/>
              <a:chOff x="7786941" y="2884917"/>
              <a:chExt cx="897649" cy="353919"/>
            </a:xfrm>
          </p:grpSpPr>
          <p:sp>
            <p:nvSpPr>
              <p:cNvPr id="475" name="Freeform 47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p:cNvGrpSpPr/>
          <p:nvPr/>
        </p:nvGrpSpPr>
        <p:grpSpPr>
          <a:xfrm>
            <a:off x="9849367" y="5339037"/>
            <a:ext cx="309740" cy="190838"/>
            <a:chOff x="3668110" y="2448910"/>
            <a:chExt cx="3794234" cy="2165130"/>
          </a:xfrm>
        </p:grpSpPr>
        <p:sp>
          <p:nvSpPr>
            <p:cNvPr id="521" name="Rectangle 520"/>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p:cNvGrpSpPr/>
            <p:nvPr/>
          </p:nvGrpSpPr>
          <p:grpSpPr>
            <a:xfrm>
              <a:off x="3941378" y="2603243"/>
              <a:ext cx="3202061" cy="1066110"/>
              <a:chOff x="7939341" y="3037317"/>
              <a:chExt cx="897649" cy="353919"/>
            </a:xfrm>
          </p:grpSpPr>
          <p:sp>
            <p:nvSpPr>
              <p:cNvPr id="524" name="Freeform 523"/>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p:cNvGrpSpPr/>
          <p:nvPr/>
        </p:nvGrpSpPr>
        <p:grpSpPr>
          <a:xfrm>
            <a:off x="8676619" y="4967420"/>
            <a:ext cx="393760" cy="218578"/>
            <a:chOff x="7493876" y="2774731"/>
            <a:chExt cx="1481958" cy="894622"/>
          </a:xfrm>
        </p:grpSpPr>
        <p:sp>
          <p:nvSpPr>
            <p:cNvPr id="480" name="Freeform 47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p:cNvGrpSpPr/>
            <p:nvPr/>
          </p:nvGrpSpPr>
          <p:grpSpPr>
            <a:xfrm>
              <a:off x="7713663" y="2848339"/>
              <a:ext cx="1042107" cy="425543"/>
              <a:chOff x="7786941" y="2884917"/>
              <a:chExt cx="897649" cy="353919"/>
            </a:xfrm>
          </p:grpSpPr>
          <p:sp>
            <p:nvSpPr>
              <p:cNvPr id="483" name="Freeform 48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p:cNvGrpSpPr/>
          <p:nvPr/>
        </p:nvGrpSpPr>
        <p:grpSpPr>
          <a:xfrm>
            <a:off x="8311523" y="5194433"/>
            <a:ext cx="309740" cy="190838"/>
            <a:chOff x="3668110" y="2448910"/>
            <a:chExt cx="3794234" cy="2165130"/>
          </a:xfrm>
        </p:grpSpPr>
        <p:sp>
          <p:nvSpPr>
            <p:cNvPr id="530" name="Rectangle 529"/>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p:cNvGrpSpPr/>
            <p:nvPr/>
          </p:nvGrpSpPr>
          <p:grpSpPr>
            <a:xfrm>
              <a:off x="3941378" y="2603243"/>
              <a:ext cx="3202061" cy="1066110"/>
              <a:chOff x="7939341" y="3037317"/>
              <a:chExt cx="897649" cy="353919"/>
            </a:xfrm>
          </p:grpSpPr>
          <p:sp>
            <p:nvSpPr>
              <p:cNvPr id="533" name="Freeform 532"/>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07" name="Group 406"/>
          <p:cNvGrpSpPr/>
          <p:nvPr/>
        </p:nvGrpSpPr>
        <p:grpSpPr>
          <a:xfrm>
            <a:off x="8439849" y="2812343"/>
            <a:ext cx="353679" cy="168275"/>
            <a:chOff x="7493876" y="2774731"/>
            <a:chExt cx="1481958" cy="894622"/>
          </a:xfrm>
        </p:grpSpPr>
        <p:sp>
          <p:nvSpPr>
            <p:cNvPr id="408" name="Freeform 40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p:cNvGrpSpPr/>
            <p:nvPr/>
          </p:nvGrpSpPr>
          <p:grpSpPr>
            <a:xfrm>
              <a:off x="7713663" y="2848339"/>
              <a:ext cx="1042107" cy="425543"/>
              <a:chOff x="7786941" y="2884917"/>
              <a:chExt cx="897649" cy="353919"/>
            </a:xfrm>
          </p:grpSpPr>
          <p:sp>
            <p:nvSpPr>
              <p:cNvPr id="411" name="Freeform 41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15" name="Group 414"/>
          <p:cNvGrpSpPr/>
          <p:nvPr/>
        </p:nvGrpSpPr>
        <p:grpSpPr>
          <a:xfrm>
            <a:off x="8050069" y="3965994"/>
            <a:ext cx="354987" cy="175668"/>
            <a:chOff x="7493876" y="2774731"/>
            <a:chExt cx="1481958" cy="894622"/>
          </a:xfrm>
        </p:grpSpPr>
        <p:sp>
          <p:nvSpPr>
            <p:cNvPr id="416" name="Freeform 4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p:cNvGrpSpPr/>
            <p:nvPr/>
          </p:nvGrpSpPr>
          <p:grpSpPr>
            <a:xfrm>
              <a:off x="7713663" y="2848339"/>
              <a:ext cx="1042107" cy="425543"/>
              <a:chOff x="7786941" y="2884917"/>
              <a:chExt cx="897649" cy="353919"/>
            </a:xfrm>
          </p:grpSpPr>
          <p:sp>
            <p:nvSpPr>
              <p:cNvPr id="419" name="Freeform 4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55" name="Group 454"/>
          <p:cNvGrpSpPr/>
          <p:nvPr/>
        </p:nvGrpSpPr>
        <p:grpSpPr>
          <a:xfrm>
            <a:off x="10884088" y="3601365"/>
            <a:ext cx="170989" cy="97052"/>
            <a:chOff x="7493876" y="2774731"/>
            <a:chExt cx="1481958" cy="894622"/>
          </a:xfrm>
        </p:grpSpPr>
        <p:sp>
          <p:nvSpPr>
            <p:cNvPr id="456" name="Freeform 45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p:cNvGrpSpPr/>
            <p:nvPr/>
          </p:nvGrpSpPr>
          <p:grpSpPr>
            <a:xfrm>
              <a:off x="7713663" y="2848339"/>
              <a:ext cx="1042107" cy="425543"/>
              <a:chOff x="7786941" y="2884917"/>
              <a:chExt cx="897649" cy="353919"/>
            </a:xfrm>
          </p:grpSpPr>
          <p:sp>
            <p:nvSpPr>
              <p:cNvPr id="459" name="Freeform 45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15" name="Group 614"/>
          <p:cNvGrpSpPr/>
          <p:nvPr/>
        </p:nvGrpSpPr>
        <p:grpSpPr>
          <a:xfrm>
            <a:off x="10410631" y="3496138"/>
            <a:ext cx="353679" cy="198344"/>
            <a:chOff x="7493876" y="2774731"/>
            <a:chExt cx="1481958" cy="894622"/>
          </a:xfrm>
        </p:grpSpPr>
        <p:sp>
          <p:nvSpPr>
            <p:cNvPr id="616" name="Freeform 6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p:cNvGrpSpPr/>
            <p:nvPr/>
          </p:nvGrpSpPr>
          <p:grpSpPr>
            <a:xfrm>
              <a:off x="7713663" y="2848339"/>
              <a:ext cx="1042107" cy="425543"/>
              <a:chOff x="7786941" y="2884917"/>
              <a:chExt cx="897649" cy="353919"/>
            </a:xfrm>
          </p:grpSpPr>
          <p:sp>
            <p:nvSpPr>
              <p:cNvPr id="619" name="Freeform 6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p:cNvGrpSpPr/>
          <p:nvPr/>
        </p:nvGrpSpPr>
        <p:grpSpPr>
          <a:xfrm>
            <a:off x="9948746" y="2202292"/>
            <a:ext cx="353679" cy="198344"/>
            <a:chOff x="7493876" y="2774731"/>
            <a:chExt cx="1481958" cy="894622"/>
          </a:xfrm>
        </p:grpSpPr>
        <p:sp>
          <p:nvSpPr>
            <p:cNvPr id="578" name="Freeform 5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p:cNvGrpSpPr/>
            <p:nvPr/>
          </p:nvGrpSpPr>
          <p:grpSpPr>
            <a:xfrm>
              <a:off x="7713663" y="2848339"/>
              <a:ext cx="1042107" cy="425543"/>
              <a:chOff x="7786941" y="2884917"/>
              <a:chExt cx="897649" cy="353919"/>
            </a:xfrm>
          </p:grpSpPr>
          <p:sp>
            <p:nvSpPr>
              <p:cNvPr id="581" name="Freeform 5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p:cNvGrpSpPr/>
          <p:nvPr/>
        </p:nvGrpSpPr>
        <p:grpSpPr>
          <a:xfrm>
            <a:off x="10527235" y="2613367"/>
            <a:ext cx="353679" cy="198344"/>
            <a:chOff x="7493876" y="2774731"/>
            <a:chExt cx="1481958" cy="894622"/>
          </a:xfrm>
        </p:grpSpPr>
        <p:sp>
          <p:nvSpPr>
            <p:cNvPr id="594" name="Freeform 5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p:cNvGrpSpPr/>
            <p:nvPr/>
          </p:nvGrpSpPr>
          <p:grpSpPr>
            <a:xfrm>
              <a:off x="7713663" y="2848339"/>
              <a:ext cx="1042107" cy="425543"/>
              <a:chOff x="7786941" y="2884917"/>
              <a:chExt cx="897649" cy="353919"/>
            </a:xfrm>
          </p:grpSpPr>
          <p:sp>
            <p:nvSpPr>
              <p:cNvPr id="597" name="Freeform 5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p:cNvGrpSpPr/>
          <p:nvPr/>
        </p:nvGrpSpPr>
        <p:grpSpPr>
          <a:xfrm>
            <a:off x="10643846" y="2107963"/>
            <a:ext cx="353679" cy="198344"/>
            <a:chOff x="7493876" y="2774731"/>
            <a:chExt cx="1481958" cy="894622"/>
          </a:xfrm>
        </p:grpSpPr>
        <p:sp>
          <p:nvSpPr>
            <p:cNvPr id="602" name="Freeform 60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p:cNvGrpSpPr/>
            <p:nvPr/>
          </p:nvGrpSpPr>
          <p:grpSpPr>
            <a:xfrm>
              <a:off x="7713663" y="2848339"/>
              <a:ext cx="1042107" cy="425543"/>
              <a:chOff x="7786941" y="2884917"/>
              <a:chExt cx="897649" cy="353919"/>
            </a:xfrm>
          </p:grpSpPr>
          <p:sp>
            <p:nvSpPr>
              <p:cNvPr id="605" name="Freeform 60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p:cNvGrpSpPr/>
          <p:nvPr/>
        </p:nvGrpSpPr>
        <p:grpSpPr>
          <a:xfrm>
            <a:off x="9098788" y="3956624"/>
            <a:ext cx="367224" cy="240304"/>
            <a:chOff x="7493876" y="2774731"/>
            <a:chExt cx="1481958" cy="894622"/>
          </a:xfrm>
        </p:grpSpPr>
        <p:sp>
          <p:nvSpPr>
            <p:cNvPr id="555" name="Freeform 55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p:cNvGrpSpPr/>
            <p:nvPr/>
          </p:nvGrpSpPr>
          <p:grpSpPr>
            <a:xfrm>
              <a:off x="7713663" y="2848339"/>
              <a:ext cx="1042107" cy="425543"/>
              <a:chOff x="7786941" y="2884917"/>
              <a:chExt cx="897649" cy="353919"/>
            </a:xfrm>
          </p:grpSpPr>
          <p:sp>
            <p:nvSpPr>
              <p:cNvPr id="558" name="Freeform 55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p:cNvGrpSpPr/>
          <p:nvPr/>
        </p:nvGrpSpPr>
        <p:grpSpPr>
          <a:xfrm>
            <a:off x="9980147" y="2661565"/>
            <a:ext cx="353679" cy="198344"/>
            <a:chOff x="7493876" y="2774731"/>
            <a:chExt cx="1481958" cy="894622"/>
          </a:xfrm>
        </p:grpSpPr>
        <p:sp>
          <p:nvSpPr>
            <p:cNvPr id="586" name="Freeform 5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p:cNvGrpSpPr/>
            <p:nvPr/>
          </p:nvGrpSpPr>
          <p:grpSpPr>
            <a:xfrm>
              <a:off x="7713663" y="2848339"/>
              <a:ext cx="1042107" cy="425543"/>
              <a:chOff x="7786941" y="2884917"/>
              <a:chExt cx="897649" cy="353919"/>
            </a:xfrm>
          </p:grpSpPr>
          <p:sp>
            <p:nvSpPr>
              <p:cNvPr id="589" name="Freeform 5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p:cNvGrpSpPr/>
          <p:nvPr/>
        </p:nvGrpSpPr>
        <p:grpSpPr>
          <a:xfrm>
            <a:off x="9497139" y="3394032"/>
            <a:ext cx="367224" cy="240304"/>
            <a:chOff x="7493876" y="2774731"/>
            <a:chExt cx="1481958" cy="894622"/>
          </a:xfrm>
        </p:grpSpPr>
        <p:sp>
          <p:nvSpPr>
            <p:cNvPr id="539" name="Freeform 53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p:cNvGrpSpPr/>
            <p:nvPr/>
          </p:nvGrpSpPr>
          <p:grpSpPr>
            <a:xfrm>
              <a:off x="7713663" y="2848339"/>
              <a:ext cx="1042107" cy="425543"/>
              <a:chOff x="7786941" y="2884917"/>
              <a:chExt cx="897649" cy="353919"/>
            </a:xfrm>
          </p:grpSpPr>
          <p:sp>
            <p:nvSpPr>
              <p:cNvPr id="542" name="Freeform 54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p:cNvGrpSpPr/>
          <p:nvPr/>
        </p:nvGrpSpPr>
        <p:grpSpPr>
          <a:xfrm>
            <a:off x="9601555" y="3999763"/>
            <a:ext cx="367224" cy="240304"/>
            <a:chOff x="7493876" y="2774731"/>
            <a:chExt cx="1481958" cy="894622"/>
          </a:xfrm>
        </p:grpSpPr>
        <p:sp>
          <p:nvSpPr>
            <p:cNvPr id="547" name="Freeform 54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p:cNvGrpSpPr/>
            <p:nvPr/>
          </p:nvGrpSpPr>
          <p:grpSpPr>
            <a:xfrm>
              <a:off x="7713663" y="2848339"/>
              <a:ext cx="1042107" cy="425543"/>
              <a:chOff x="7786941" y="2884917"/>
              <a:chExt cx="897649" cy="353919"/>
            </a:xfrm>
          </p:grpSpPr>
          <p:sp>
            <p:nvSpPr>
              <p:cNvPr id="550" name="Freeform 54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p:cNvGrpSpPr/>
          <p:nvPr/>
        </p:nvGrpSpPr>
        <p:grpSpPr>
          <a:xfrm>
            <a:off x="10375281" y="3992325"/>
            <a:ext cx="353679" cy="198344"/>
            <a:chOff x="7493876" y="2774731"/>
            <a:chExt cx="1481958" cy="894622"/>
          </a:xfrm>
        </p:grpSpPr>
        <p:sp>
          <p:nvSpPr>
            <p:cNvPr id="624" name="Freeform 62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p:cNvGrpSpPr/>
            <p:nvPr/>
          </p:nvGrpSpPr>
          <p:grpSpPr>
            <a:xfrm>
              <a:off x="7713663" y="2848339"/>
              <a:ext cx="1042107" cy="425543"/>
              <a:chOff x="7786941" y="2884917"/>
              <a:chExt cx="897649" cy="353919"/>
            </a:xfrm>
          </p:grpSpPr>
          <p:sp>
            <p:nvSpPr>
              <p:cNvPr id="627" name="Freeform 62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p:cNvGrpSpPr/>
          <p:nvPr/>
        </p:nvGrpSpPr>
        <p:grpSpPr>
          <a:xfrm>
            <a:off x="9247893" y="4775686"/>
            <a:ext cx="393760" cy="218578"/>
            <a:chOff x="7493876" y="2774731"/>
            <a:chExt cx="1481958" cy="894622"/>
          </a:xfrm>
        </p:grpSpPr>
        <p:sp>
          <p:nvSpPr>
            <p:cNvPr id="464" name="Freeform 46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p:cNvGrpSpPr/>
            <p:nvPr/>
          </p:nvGrpSpPr>
          <p:grpSpPr>
            <a:xfrm>
              <a:off x="7713663" y="2848339"/>
              <a:ext cx="1042107" cy="425543"/>
              <a:chOff x="7786941" y="2884917"/>
              <a:chExt cx="897649" cy="353919"/>
            </a:xfrm>
          </p:grpSpPr>
          <p:sp>
            <p:nvSpPr>
              <p:cNvPr id="467" name="Freeform 46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47" name="Group 446"/>
          <p:cNvGrpSpPr/>
          <p:nvPr/>
        </p:nvGrpSpPr>
        <p:grpSpPr>
          <a:xfrm>
            <a:off x="10926005" y="4369125"/>
            <a:ext cx="228295" cy="120400"/>
            <a:chOff x="7493876" y="2774731"/>
            <a:chExt cx="1481958" cy="894622"/>
          </a:xfrm>
        </p:grpSpPr>
        <p:sp>
          <p:nvSpPr>
            <p:cNvPr id="448" name="Freeform 44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p:cNvGrpSpPr/>
            <p:nvPr/>
          </p:nvGrpSpPr>
          <p:grpSpPr>
            <a:xfrm>
              <a:off x="7713663" y="2848339"/>
              <a:ext cx="1042107" cy="425543"/>
              <a:chOff x="7786941" y="2884917"/>
              <a:chExt cx="897649" cy="353919"/>
            </a:xfrm>
          </p:grpSpPr>
          <p:sp>
            <p:nvSpPr>
              <p:cNvPr id="451" name="Freeform 45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85" name="Group 784"/>
          <p:cNvGrpSpPr/>
          <p:nvPr/>
        </p:nvGrpSpPr>
        <p:grpSpPr>
          <a:xfrm>
            <a:off x="7439077" y="2356613"/>
            <a:ext cx="534987" cy="407988"/>
            <a:chOff x="7432700" y="2327293"/>
            <a:chExt cx="534987" cy="407988"/>
          </a:xfrm>
        </p:grpSpPr>
        <p:pic>
          <p:nvPicPr>
            <p:cNvPr id="73" name="Picture 1017" descr="antenna_stylized"/>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1018" descr="laptop_keyboard"/>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p:cNvGrpSpPr/>
            <p:nvPr/>
          </p:nvGrpSpPr>
          <p:grpSpPr bwMode="auto">
            <a:xfrm>
              <a:off x="7594735" y="2642220"/>
              <a:ext cx="98740" cy="36846"/>
              <a:chOff x="1740" y="2642"/>
              <a:chExt cx="752" cy="327"/>
            </a:xfrm>
          </p:grpSpPr>
          <p:sp>
            <p:nvSpPr>
              <p:cNvPr id="169"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40" name="Group 739"/>
          <p:cNvGrpSpPr/>
          <p:nvPr/>
        </p:nvGrpSpPr>
        <p:grpSpPr>
          <a:xfrm>
            <a:off x="8637803" y="2319761"/>
            <a:ext cx="530703" cy="478009"/>
            <a:chOff x="8631407" y="2290407"/>
            <a:chExt cx="530702" cy="478009"/>
          </a:xfrm>
        </p:grpSpPr>
        <p:pic>
          <p:nvPicPr>
            <p:cNvPr id="110" name="Picture 568" descr="light2.png"/>
            <p:cNvPicPr>
              <a:picLocks noChangeAspect="1"/>
            </p:cNvPicPr>
            <p:nvPr/>
          </p:nvPicPr>
          <p:blipFill>
            <a:blip r:embed="rId10">
              <a:extLst>
                <a:ext uri="{28A0092B-C50C-407E-A947-70E740481C1C}">
                  <a14:useLocalDpi xmlns=""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1" name="Picture 1017" descr="antenna_stylized"/>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86" name="Group 785"/>
          <p:cNvGrpSpPr/>
          <p:nvPr/>
        </p:nvGrpSpPr>
        <p:grpSpPr>
          <a:xfrm>
            <a:off x="8499539" y="2059158"/>
            <a:ext cx="849312" cy="226109"/>
            <a:chOff x="8493165" y="2029804"/>
            <a:chExt cx="849312" cy="226109"/>
          </a:xfrm>
        </p:grpSpPr>
        <p:pic>
          <p:nvPicPr>
            <p:cNvPr id="48" name="Picture 603" descr="car_icon_small"/>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 name="Picture 1017" descr="antenna_stylized"/>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93" name="Group 792"/>
          <p:cNvGrpSpPr/>
          <p:nvPr/>
        </p:nvGrpSpPr>
        <p:grpSpPr>
          <a:xfrm>
            <a:off x="7493518" y="3325424"/>
            <a:ext cx="857739" cy="583764"/>
            <a:chOff x="7487144" y="3296104"/>
            <a:chExt cx="857739" cy="583764"/>
          </a:xfrm>
        </p:grpSpPr>
        <p:grpSp>
          <p:nvGrpSpPr>
            <p:cNvPr id="792" name="Group 791"/>
            <p:cNvGrpSpPr/>
            <p:nvPr/>
          </p:nvGrpSpPr>
          <p:grpSpPr>
            <a:xfrm>
              <a:off x="7487144" y="3389820"/>
              <a:ext cx="350807" cy="305517"/>
              <a:chOff x="7487144" y="3389820"/>
              <a:chExt cx="350807" cy="305517"/>
            </a:xfrm>
          </p:grpSpPr>
          <p:pic>
            <p:nvPicPr>
              <p:cNvPr id="91" name="Picture 1115" descr="antenna_stylized"/>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 name="Picture 1116" descr="laptop_keyboard"/>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p:cNvGrpSpPr/>
              <p:nvPr/>
            </p:nvGrpSpPr>
            <p:grpSpPr bwMode="auto">
              <a:xfrm>
                <a:off x="7593395" y="3625649"/>
                <a:ext cx="64747" cy="27592"/>
                <a:chOff x="1740" y="2642"/>
                <a:chExt cx="752" cy="327"/>
              </a:xfrm>
            </p:grpSpPr>
            <p:sp>
              <p:nvSpPr>
                <p:cNvPr id="140"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8" name="Group 1139"/>
            <p:cNvGrpSpPr/>
            <p:nvPr/>
          </p:nvGrpSpPr>
          <p:grpSpPr bwMode="auto">
            <a:xfrm flipH="1">
              <a:off x="7985622" y="3537823"/>
              <a:ext cx="359261" cy="342045"/>
              <a:chOff x="2839" y="3501"/>
              <a:chExt cx="755" cy="803"/>
            </a:xfrm>
          </p:grpSpPr>
          <p:pic>
            <p:nvPicPr>
              <p:cNvPr id="138" name="Picture 1140" descr="desktop_computer_stylized_medium"/>
              <p:cNvPicPr>
                <a:picLocks noChangeAspect="1" noChangeArrowheads="1"/>
              </p:cNvPicPr>
              <p:nvPr/>
            </p:nvPicPr>
            <p:blipFill>
              <a:blip r:embed="rId15">
                <a:extLst>
                  <a:ext uri="{28A0092B-C50C-407E-A947-70E740481C1C}">
                    <a14:useLocalDpi xmlns=""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94" name="Group 693"/>
            <p:cNvGrpSpPr/>
            <p:nvPr/>
          </p:nvGrpSpPr>
          <p:grpSpPr>
            <a:xfrm>
              <a:off x="7797061" y="3296104"/>
              <a:ext cx="347997" cy="396620"/>
              <a:chOff x="7797061" y="3296104"/>
              <a:chExt cx="347997" cy="396620"/>
            </a:xfrm>
          </p:grpSpPr>
          <p:pic>
            <p:nvPicPr>
              <p:cNvPr id="113" name="Picture 571" descr="fridge2.png"/>
              <p:cNvPicPr>
                <a:picLocks noChangeAspect="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 name="Picture 1115" descr="antenna_stylized"/>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795" name="Group 794"/>
          <p:cNvGrpSpPr/>
          <p:nvPr/>
        </p:nvGrpSpPr>
        <p:grpSpPr>
          <a:xfrm>
            <a:off x="11064947" y="3428485"/>
            <a:ext cx="518448" cy="1212242"/>
            <a:chOff x="11058573" y="3399165"/>
            <a:chExt cx="518448" cy="1212242"/>
          </a:xfrm>
        </p:grpSpPr>
        <p:grpSp>
          <p:nvGrpSpPr>
            <p:cNvPr id="375" name="Group 374"/>
            <p:cNvGrpSpPr/>
            <p:nvPr/>
          </p:nvGrpSpPr>
          <p:grpSpPr>
            <a:xfrm>
              <a:off x="11087182" y="4159591"/>
              <a:ext cx="489839" cy="451816"/>
              <a:chOff x="5103720" y="2693365"/>
              <a:chExt cx="611650" cy="414788"/>
            </a:xfrm>
          </p:grpSpPr>
          <p:cxnSp>
            <p:nvCxnSpPr>
              <p:cNvPr id="376" name="Straight Connector 375"/>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p:nvGrpSpPr>
            <p:grpSpPr>
              <a:xfrm>
                <a:off x="5275406" y="2693365"/>
                <a:ext cx="439964" cy="414788"/>
                <a:chOff x="5275406" y="2711455"/>
                <a:chExt cx="452949" cy="405518"/>
              </a:xfrm>
            </p:grpSpPr>
            <p:pic>
              <p:nvPicPr>
                <p:cNvPr id="379" name="Picture 378" descr="server_rack.png"/>
                <p:cNvPicPr>
                  <a:picLocks noChangeAspect="1"/>
                </p:cNvPicPr>
                <p:nvPr/>
              </p:nvPicPr>
              <p:blipFill>
                <a:blip r:embed="rId17">
                  <a:extLst>
                    <a:ext uri="{28A0092B-C50C-407E-A947-70E740481C1C}">
                      <a14:useLocalDpi xmlns=""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p:cNvPicPr>
                  <a:picLocks noChangeAspect="1"/>
                </p:cNvPicPr>
                <p:nvPr/>
              </p:nvPicPr>
              <p:blipFill>
                <a:blip r:embed="rId17">
                  <a:extLst>
                    <a:ext uri="{28A0092B-C50C-407E-A947-70E740481C1C}">
                      <a14:useLocalDpi xmlns=""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p:cNvPicPr>
                  <a:picLocks noChangeAspect="1"/>
                </p:cNvPicPr>
                <p:nvPr/>
              </p:nvPicPr>
              <p:blipFill>
                <a:blip r:embed="rId17">
                  <a:extLst>
                    <a:ext uri="{28A0092B-C50C-407E-A947-70E740481C1C}">
                      <a14:useLocalDpi xmlns=""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p:cNvGrpSpPr/>
            <p:nvPr/>
          </p:nvGrpSpPr>
          <p:grpSpPr>
            <a:xfrm>
              <a:off x="11058573" y="3399165"/>
              <a:ext cx="423724" cy="405973"/>
              <a:chOff x="5103720" y="2693365"/>
              <a:chExt cx="611650" cy="414788"/>
            </a:xfrm>
          </p:grpSpPr>
          <p:cxnSp>
            <p:nvCxnSpPr>
              <p:cNvPr id="393" name="Straight Connector 392"/>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p:cNvGrpSpPr/>
              <p:nvPr/>
            </p:nvGrpSpPr>
            <p:grpSpPr>
              <a:xfrm>
                <a:off x="5275406" y="2693365"/>
                <a:ext cx="439964" cy="414788"/>
                <a:chOff x="5275406" y="2711455"/>
                <a:chExt cx="452949" cy="405518"/>
              </a:xfrm>
            </p:grpSpPr>
            <p:pic>
              <p:nvPicPr>
                <p:cNvPr id="396" name="Picture 395" descr="server_rack.png"/>
                <p:cNvPicPr>
                  <a:picLocks noChangeAspect="1"/>
                </p:cNvPicPr>
                <p:nvPr/>
              </p:nvPicPr>
              <p:blipFill>
                <a:blip r:embed="rId17">
                  <a:extLst>
                    <a:ext uri="{28A0092B-C50C-407E-A947-70E740481C1C}">
                      <a14:useLocalDpi xmlns=""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p:cNvPicPr>
                  <a:picLocks noChangeAspect="1"/>
                </p:cNvPicPr>
                <p:nvPr/>
              </p:nvPicPr>
              <p:blipFill>
                <a:blip r:embed="rId17">
                  <a:extLst>
                    <a:ext uri="{28A0092B-C50C-407E-A947-70E740481C1C}">
                      <a14:useLocalDpi xmlns=""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p:cNvPicPr>
                  <a:picLocks noChangeAspect="1"/>
                </p:cNvPicPr>
                <p:nvPr/>
              </p:nvPicPr>
              <p:blipFill>
                <a:blip r:embed="rId17">
                  <a:extLst>
                    <a:ext uri="{28A0092B-C50C-407E-A947-70E740481C1C}">
                      <a14:useLocalDpi xmlns=""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p:cNvGrpSpPr/>
          <p:nvPr/>
        </p:nvGrpSpPr>
        <p:grpSpPr bwMode="auto">
          <a:xfrm>
            <a:off x="10288915" y="5273985"/>
            <a:ext cx="177192" cy="330833"/>
            <a:chOff x="4140" y="429"/>
            <a:chExt cx="1425" cy="2396"/>
          </a:xfrm>
        </p:grpSpPr>
        <p:sp>
          <p:nvSpPr>
            <p:cNvPr id="207"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p:cNvGrpSpPr/>
            <p:nvPr/>
          </p:nvGrpSpPr>
          <p:grpSpPr bwMode="auto">
            <a:xfrm>
              <a:off x="4749" y="668"/>
              <a:ext cx="581" cy="145"/>
              <a:chOff x="614" y="2568"/>
              <a:chExt cx="725" cy="139"/>
            </a:xfrm>
          </p:grpSpPr>
          <p:sp>
            <p:nvSpPr>
              <p:cNvPr id="23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p:cNvGrpSpPr/>
            <p:nvPr/>
          </p:nvGrpSpPr>
          <p:grpSpPr bwMode="auto">
            <a:xfrm>
              <a:off x="4747" y="994"/>
              <a:ext cx="581" cy="134"/>
              <a:chOff x="614" y="2568"/>
              <a:chExt cx="725" cy="139"/>
            </a:xfrm>
          </p:grpSpPr>
          <p:sp>
            <p:nvSpPr>
              <p:cNvPr id="23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p:cNvGrpSpPr/>
            <p:nvPr/>
          </p:nvGrpSpPr>
          <p:grpSpPr bwMode="auto">
            <a:xfrm>
              <a:off x="4735" y="1627"/>
              <a:ext cx="582" cy="151"/>
              <a:chOff x="614" y="2568"/>
              <a:chExt cx="725" cy="139"/>
            </a:xfrm>
          </p:grpSpPr>
          <p:sp>
            <p:nvSpPr>
              <p:cNvPr id="23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p:cNvGrpSpPr/>
            <p:nvPr/>
          </p:nvGrpSpPr>
          <p:grpSpPr bwMode="auto">
            <a:xfrm>
              <a:off x="4739" y="1327"/>
              <a:ext cx="582" cy="139"/>
              <a:chOff x="614" y="2568"/>
              <a:chExt cx="725" cy="139"/>
            </a:xfrm>
          </p:grpSpPr>
          <p:sp>
            <p:nvSpPr>
              <p:cNvPr id="23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p:cNvGrpSpPr/>
          <p:nvPr/>
        </p:nvGrpSpPr>
        <p:grpSpPr bwMode="auto">
          <a:xfrm flipH="1">
            <a:off x="7980877" y="4900161"/>
            <a:ext cx="345631" cy="320302"/>
            <a:chOff x="2839" y="3501"/>
            <a:chExt cx="755" cy="803"/>
          </a:xfrm>
        </p:grpSpPr>
        <p:pic>
          <p:nvPicPr>
            <p:cNvPr id="367" name="Picture 591" descr="desktop_computer_stylized_medium"/>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1064"/>
          <p:cNvGrpSpPr/>
          <p:nvPr/>
        </p:nvGrpSpPr>
        <p:grpSpPr bwMode="auto">
          <a:xfrm>
            <a:off x="9201681" y="5852809"/>
            <a:ext cx="310187" cy="307808"/>
            <a:chOff x="877" y="1008"/>
            <a:chExt cx="2747" cy="2591"/>
          </a:xfrm>
        </p:grpSpPr>
        <p:pic>
          <p:nvPicPr>
            <p:cNvPr id="146" name="Picture 1065" descr="antenna_stylized"/>
            <p:cNvPicPr>
              <a:picLocks noChangeAspect="1" noChangeArrowheads="1"/>
            </p:cNvPicPr>
            <p:nvPr/>
          </p:nvPicPr>
          <p:blipFill>
            <a:blip r:embed="rId19">
              <a:extLst>
                <a:ext uri="{28A0092B-C50C-407E-A947-70E740481C1C}">
                  <a14:useLocalDpi xmlns=""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7" name="Picture 1066" descr="laptop_keyboard"/>
            <p:cNvPicPr>
              <a:picLocks noChangeAspect="1" noChangeArrowheads="1"/>
            </p:cNvPicPr>
            <p:nvPr/>
          </p:nvPicPr>
          <p:blipFill>
            <a:blip r:embed="rId20">
              <a:extLst>
                <a:ext uri="{28A0092B-C50C-407E-A947-70E740481C1C}">
                  <a14:useLocalDpi xmlns=""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p:cNvPicPr>
              <a:picLocks noChangeAspect="1" noChangeArrowheads="1"/>
            </p:cNvPicPr>
            <p:nvPr/>
          </p:nvPicPr>
          <p:blipFill>
            <a:blip r:embed="rId21">
              <a:extLst>
                <a:ext uri="{28A0092B-C50C-407E-A947-70E740481C1C}">
                  <a14:useLocalDpi xmlns=""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p:cNvGrpSpPr/>
            <p:nvPr/>
          </p:nvGrpSpPr>
          <p:grpSpPr bwMode="auto">
            <a:xfrm>
              <a:off x="1709" y="3008"/>
              <a:ext cx="507" cy="234"/>
              <a:chOff x="1740" y="2642"/>
              <a:chExt cx="752" cy="327"/>
            </a:xfrm>
          </p:grpSpPr>
          <p:sp>
            <p:nvSpPr>
              <p:cNvPr id="163"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0" name="Group 590"/>
          <p:cNvGrpSpPr/>
          <p:nvPr/>
        </p:nvGrpSpPr>
        <p:grpSpPr bwMode="auto">
          <a:xfrm flipH="1">
            <a:off x="8153908" y="5504657"/>
            <a:ext cx="345631" cy="320302"/>
            <a:chOff x="2839" y="3501"/>
            <a:chExt cx="755" cy="803"/>
          </a:xfrm>
        </p:grpSpPr>
        <p:pic>
          <p:nvPicPr>
            <p:cNvPr id="491" name="Picture 591" descr="desktop_computer_stylized_medium"/>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2"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p:cNvGrpSpPr/>
          <p:nvPr/>
        </p:nvGrpSpPr>
        <p:grpSpPr bwMode="auto">
          <a:xfrm flipH="1">
            <a:off x="8552155" y="5526130"/>
            <a:ext cx="345631" cy="320302"/>
            <a:chOff x="2839" y="3501"/>
            <a:chExt cx="755" cy="803"/>
          </a:xfrm>
        </p:grpSpPr>
        <p:pic>
          <p:nvPicPr>
            <p:cNvPr id="494" name="Picture 591" descr="desktop_computer_stylized_medium"/>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5"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6" name="Group 1064"/>
          <p:cNvGrpSpPr/>
          <p:nvPr/>
        </p:nvGrpSpPr>
        <p:grpSpPr bwMode="auto">
          <a:xfrm>
            <a:off x="9534747" y="5795172"/>
            <a:ext cx="319264" cy="253379"/>
            <a:chOff x="877" y="1008"/>
            <a:chExt cx="2747" cy="2591"/>
          </a:xfrm>
        </p:grpSpPr>
        <p:pic>
          <p:nvPicPr>
            <p:cNvPr id="497" name="Picture 1065" descr="antenna_stylized"/>
            <p:cNvPicPr>
              <a:picLocks noChangeAspect="1" noChangeArrowheads="1"/>
            </p:cNvPicPr>
            <p:nvPr/>
          </p:nvPicPr>
          <p:blipFill>
            <a:blip r:embed="rId19">
              <a:extLst>
                <a:ext uri="{28A0092B-C50C-407E-A947-70E740481C1C}">
                  <a14:useLocalDpi xmlns=""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8" name="Picture 1066" descr="laptop_keyboard"/>
            <p:cNvPicPr>
              <a:picLocks noChangeAspect="1" noChangeArrowheads="1"/>
            </p:cNvPicPr>
            <p:nvPr/>
          </p:nvPicPr>
          <p:blipFill>
            <a:blip r:embed="rId20">
              <a:extLst>
                <a:ext uri="{28A0092B-C50C-407E-A947-70E740481C1C}">
                  <a14:useLocalDpi xmlns=""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9"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p:cNvPicPr>
              <a:picLocks noChangeAspect="1" noChangeArrowheads="1"/>
            </p:cNvPicPr>
            <p:nvPr/>
          </p:nvPicPr>
          <p:blipFill>
            <a:blip r:embed="rId21">
              <a:extLst>
                <a:ext uri="{28A0092B-C50C-407E-A947-70E740481C1C}">
                  <a14:useLocalDpi xmlns=""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p:cNvGrpSpPr/>
            <p:nvPr/>
          </p:nvGrpSpPr>
          <p:grpSpPr bwMode="auto">
            <a:xfrm>
              <a:off x="1709" y="3008"/>
              <a:ext cx="507" cy="234"/>
              <a:chOff x="1740" y="2642"/>
              <a:chExt cx="752" cy="327"/>
            </a:xfrm>
          </p:grpSpPr>
          <p:sp>
            <p:nvSpPr>
              <p:cNvPr id="514"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5" name="Freeform 984"/>
          <p:cNvSpPr/>
          <p:nvPr/>
        </p:nvSpPr>
        <p:spPr bwMode="auto">
          <a:xfrm>
            <a:off x="10153616"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reeform 986"/>
          <p:cNvSpPr/>
          <p:nvPr/>
        </p:nvSpPr>
        <p:spPr bwMode="auto">
          <a:xfrm>
            <a:off x="10159972"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p:cNvSpPr/>
          <p:nvPr/>
        </p:nvSpPr>
        <p:spPr bwMode="auto">
          <a:xfrm>
            <a:off x="10155521" y="5812787"/>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p:cNvSpPr>
            <a:spLocks noChangeArrowheads="1"/>
          </p:cNvSpPr>
          <p:nvPr/>
        </p:nvSpPr>
        <p:spPr bwMode="auto">
          <a:xfrm>
            <a:off x="10026300" y="5674433"/>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p:cNvGrpSpPr/>
          <p:nvPr/>
        </p:nvGrpSpPr>
        <p:grpSpPr bwMode="auto">
          <a:xfrm>
            <a:off x="10091171" y="5671229"/>
            <a:ext cx="69903" cy="21117"/>
            <a:chOff x="614" y="2568"/>
            <a:chExt cx="725" cy="139"/>
          </a:xfrm>
        </p:grpSpPr>
        <p:sp>
          <p:nvSpPr>
            <p:cNvPr id="20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p:cNvSpPr>
            <a:spLocks noChangeArrowheads="1"/>
          </p:cNvSpPr>
          <p:nvPr/>
        </p:nvSpPr>
        <p:spPr bwMode="auto">
          <a:xfrm>
            <a:off x="10027504" y="5722784"/>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p:cNvGrpSpPr/>
          <p:nvPr/>
        </p:nvGrpSpPr>
        <p:grpSpPr bwMode="auto">
          <a:xfrm>
            <a:off x="10090931" y="5718706"/>
            <a:ext cx="69903" cy="19515"/>
            <a:chOff x="614" y="2568"/>
            <a:chExt cx="725" cy="139"/>
          </a:xfrm>
        </p:grpSpPr>
        <p:sp>
          <p:nvSpPr>
            <p:cNvPr id="20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p:cNvSpPr>
            <a:spLocks noChangeArrowheads="1"/>
          </p:cNvSpPr>
          <p:nvPr/>
        </p:nvSpPr>
        <p:spPr bwMode="auto">
          <a:xfrm>
            <a:off x="10027504" y="5771135"/>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p:cNvSpPr>
            <a:spLocks noChangeArrowheads="1"/>
          </p:cNvSpPr>
          <p:nvPr/>
        </p:nvSpPr>
        <p:spPr bwMode="auto">
          <a:xfrm>
            <a:off x="10028708" y="5814972"/>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p:cNvGrpSpPr/>
          <p:nvPr/>
        </p:nvGrpSpPr>
        <p:grpSpPr bwMode="auto">
          <a:xfrm>
            <a:off x="10089465" y="5810894"/>
            <a:ext cx="70024" cy="21991"/>
            <a:chOff x="614" y="2568"/>
            <a:chExt cx="725" cy="139"/>
          </a:xfrm>
        </p:grpSpPr>
        <p:sp>
          <p:nvSpPr>
            <p:cNvPr id="20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p:cNvSpPr/>
          <p:nvPr/>
        </p:nvSpPr>
        <p:spPr bwMode="auto">
          <a:xfrm>
            <a:off x="10156001"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p:cNvGrpSpPr/>
          <p:nvPr/>
        </p:nvGrpSpPr>
        <p:grpSpPr bwMode="auto">
          <a:xfrm>
            <a:off x="10089947" y="5767203"/>
            <a:ext cx="70024" cy="20243"/>
            <a:chOff x="614" y="2568"/>
            <a:chExt cx="725" cy="139"/>
          </a:xfrm>
        </p:grpSpPr>
        <p:sp>
          <p:nvSpPr>
            <p:cNvPr id="19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p:cNvSpPr>
            <a:spLocks noChangeArrowheads="1"/>
          </p:cNvSpPr>
          <p:nvPr/>
        </p:nvSpPr>
        <p:spPr bwMode="auto">
          <a:xfrm>
            <a:off x="10150967" y="5636388"/>
            <a:ext cx="8423"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p:cNvSpPr/>
          <p:nvPr/>
        </p:nvSpPr>
        <p:spPr bwMode="auto">
          <a:xfrm>
            <a:off x="10158889"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p:cNvSpPr/>
          <p:nvPr/>
        </p:nvSpPr>
        <p:spPr bwMode="auto">
          <a:xfrm>
            <a:off x="10159248" y="5672977"/>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p:cNvSpPr>
            <a:spLocks noChangeArrowheads="1"/>
          </p:cNvSpPr>
          <p:nvPr/>
        </p:nvSpPr>
        <p:spPr bwMode="auto">
          <a:xfrm>
            <a:off x="10183311" y="5954200"/>
            <a:ext cx="6016" cy="1383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p:cNvSpPr/>
          <p:nvPr/>
        </p:nvSpPr>
        <p:spPr bwMode="auto">
          <a:xfrm>
            <a:off x="10157684" y="5954637"/>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p:cNvSpPr>
            <a:spLocks noChangeArrowheads="1"/>
          </p:cNvSpPr>
          <p:nvPr/>
        </p:nvSpPr>
        <p:spPr bwMode="auto">
          <a:xfrm>
            <a:off x="10017877" y="5963521"/>
            <a:ext cx="143899"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p:cNvSpPr>
            <a:spLocks noChangeArrowheads="1"/>
          </p:cNvSpPr>
          <p:nvPr/>
        </p:nvSpPr>
        <p:spPr bwMode="auto">
          <a:xfrm>
            <a:off x="10026322" y="5969200"/>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p:cNvSpPr>
            <a:spLocks noChangeArrowheads="1"/>
          </p:cNvSpPr>
          <p:nvPr/>
        </p:nvSpPr>
        <p:spPr bwMode="auto">
          <a:xfrm>
            <a:off x="10038209" y="5920815"/>
            <a:ext cx="19131" cy="20680"/>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p:cNvSpPr>
            <a:spLocks noChangeArrowheads="1"/>
          </p:cNvSpPr>
          <p:nvPr/>
        </p:nvSpPr>
        <p:spPr bwMode="auto">
          <a:xfrm>
            <a:off x="10059869" y="5920815"/>
            <a:ext cx="19131" cy="2068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p:cNvSpPr>
            <a:spLocks noChangeArrowheads="1"/>
          </p:cNvSpPr>
          <p:nvPr/>
        </p:nvSpPr>
        <p:spPr bwMode="auto">
          <a:xfrm>
            <a:off x="10080201" y="5920815"/>
            <a:ext cx="19131" cy="20680"/>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p:cNvSpPr>
            <a:spLocks noChangeArrowheads="1"/>
          </p:cNvSpPr>
          <p:nvPr/>
        </p:nvSpPr>
        <p:spPr bwMode="auto">
          <a:xfrm>
            <a:off x="10129433" y="5841444"/>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 name="Rectangle 8"/>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p:cNvGrpSpPr/>
          <p:nvPr/>
        </p:nvGrpSpPr>
        <p:grpSpPr>
          <a:xfrm>
            <a:off x="7680324" y="1814171"/>
            <a:ext cx="2755429" cy="4250670"/>
            <a:chOff x="7680324" y="1814171"/>
            <a:chExt cx="2755429" cy="4250670"/>
          </a:xfrm>
        </p:grpSpPr>
        <p:grpSp>
          <p:nvGrpSpPr>
            <p:cNvPr id="49" name="Group 652"/>
            <p:cNvGrpSpPr/>
            <p:nvPr/>
          </p:nvGrpSpPr>
          <p:grpSpPr bwMode="auto">
            <a:xfrm>
              <a:off x="7750224" y="1859725"/>
              <a:ext cx="415925" cy="385763"/>
              <a:chOff x="2751" y="1851"/>
              <a:chExt cx="462" cy="478"/>
            </a:xfrm>
          </p:grpSpPr>
          <p:pic>
            <p:nvPicPr>
              <p:cNvPr id="359" name="Picture 653" descr="iphone_stylized_small"/>
              <p:cNvPicPr>
                <a:picLocks noChangeAspect="1" noChangeArrowheads="1"/>
              </p:cNvPicPr>
              <p:nvPr/>
            </p:nvPicPr>
            <p:blipFill>
              <a:blip r:embed="rId22" cstate="print">
                <a:extLst>
                  <a:ext uri="{28A0092B-C50C-407E-A947-70E740481C1C}">
                    <a14:useLocalDpi xmlns=""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0" name="Picture 654" descr="antenna_radiation_stylized"/>
              <p:cNvPicPr>
                <a:picLocks noChangeAspect="1" noChangeArrowheads="1"/>
              </p:cNvPicPr>
              <p:nvPr/>
            </p:nvPicPr>
            <p:blipFill>
              <a:blip r:embed="rId23">
                <a:extLst>
                  <a:ext uri="{28A0092B-C50C-407E-A947-70E740481C1C}">
                    <a14:useLocalDpi xmlns=""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87" name="Group 590"/>
            <p:cNvGrpSpPr/>
            <p:nvPr/>
          </p:nvGrpSpPr>
          <p:grpSpPr bwMode="auto">
            <a:xfrm flipH="1">
              <a:off x="7773981" y="5281060"/>
              <a:ext cx="345630" cy="320302"/>
              <a:chOff x="2839" y="3501"/>
              <a:chExt cx="755" cy="803"/>
            </a:xfrm>
          </p:grpSpPr>
          <p:pic>
            <p:nvPicPr>
              <p:cNvPr id="488" name="Picture 591" descr="desktop_computer_stylized_medium"/>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9"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12" name="Oval 611"/>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Oval 634"/>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8" name="Oval 637"/>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71" name="Group 618"/>
          <p:cNvGrpSpPr/>
          <p:nvPr/>
        </p:nvGrpSpPr>
        <p:grpSpPr bwMode="auto">
          <a:xfrm>
            <a:off x="8005848" y="1168489"/>
            <a:ext cx="1065213" cy="965200"/>
            <a:chOff x="4047" y="420"/>
            <a:chExt cx="671" cy="608"/>
          </a:xfrm>
        </p:grpSpPr>
        <p:sp>
          <p:nvSpPr>
            <p:cNvPr id="572" name="Rectangle 227"/>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75" name="Rectangle 228"/>
            <p:cNvSpPr>
              <a:spLocks noChangeArrowheads="1"/>
            </p:cNvSpPr>
            <p:nvPr/>
          </p:nvSpPr>
          <p:spPr bwMode="auto">
            <a:xfrm>
              <a:off x="4245" y="435"/>
              <a:ext cx="435" cy="504"/>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76" name="Rectangle 229"/>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09" name="Text Box 230"/>
            <p:cNvSpPr txBox="1">
              <a:spLocks noChangeArrowheads="1"/>
            </p:cNvSpPr>
            <p:nvPr/>
          </p:nvSpPr>
          <p:spPr bwMode="auto">
            <a:xfrm>
              <a:off x="4205" y="421"/>
              <a:ext cx="513" cy="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10" name="Line 231"/>
            <p:cNvSpPr>
              <a:spLocks noChangeShapeType="1"/>
            </p:cNvSpPr>
            <p:nvPr/>
          </p:nvSpPr>
          <p:spPr bwMode="auto">
            <a:xfrm>
              <a:off x="4245" y="651"/>
              <a:ext cx="435" cy="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1" name="Line 232"/>
            <p:cNvSpPr>
              <a:spLocks noChangeShapeType="1"/>
            </p:cNvSpPr>
            <p:nvPr/>
          </p:nvSpPr>
          <p:spPr bwMode="auto">
            <a:xfrm>
              <a:off x="4251" y="738"/>
              <a:ext cx="435" cy="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3" name="Line 233"/>
            <p:cNvSpPr>
              <a:spLocks noChangeShapeType="1"/>
            </p:cNvSpPr>
            <p:nvPr/>
          </p:nvSpPr>
          <p:spPr bwMode="auto">
            <a:xfrm>
              <a:off x="4251" y="825"/>
              <a:ext cx="435" cy="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4" name="Freeform 917"/>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1" name="Group 619"/>
          <p:cNvGrpSpPr/>
          <p:nvPr/>
        </p:nvGrpSpPr>
        <p:grpSpPr bwMode="auto">
          <a:xfrm>
            <a:off x="10104545" y="4743556"/>
            <a:ext cx="1050927" cy="974725"/>
            <a:chOff x="4047" y="414"/>
            <a:chExt cx="662" cy="614"/>
          </a:xfrm>
        </p:grpSpPr>
        <p:sp>
          <p:nvSpPr>
            <p:cNvPr id="632" name="Rectangle 227"/>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33" name="Rectangle 228"/>
            <p:cNvSpPr>
              <a:spLocks noChangeArrowheads="1"/>
            </p:cNvSpPr>
            <p:nvPr/>
          </p:nvSpPr>
          <p:spPr bwMode="auto">
            <a:xfrm>
              <a:off x="4245" y="435"/>
              <a:ext cx="435" cy="504"/>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34" name="Rectangle 229"/>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36" name="Text Box 230"/>
            <p:cNvSpPr txBox="1">
              <a:spLocks noChangeArrowheads="1"/>
            </p:cNvSpPr>
            <p:nvPr/>
          </p:nvSpPr>
          <p:spPr bwMode="auto">
            <a:xfrm>
              <a:off x="4196" y="414"/>
              <a:ext cx="513" cy="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37" name="Line 231"/>
            <p:cNvSpPr>
              <a:spLocks noChangeShapeType="1"/>
            </p:cNvSpPr>
            <p:nvPr/>
          </p:nvSpPr>
          <p:spPr bwMode="auto">
            <a:xfrm>
              <a:off x="4245" y="651"/>
              <a:ext cx="435" cy="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9" name="Line 232"/>
            <p:cNvSpPr>
              <a:spLocks noChangeShapeType="1"/>
            </p:cNvSpPr>
            <p:nvPr/>
          </p:nvSpPr>
          <p:spPr bwMode="auto">
            <a:xfrm>
              <a:off x="4251" y="738"/>
              <a:ext cx="435" cy="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0" name="Line 233"/>
            <p:cNvSpPr>
              <a:spLocks noChangeShapeType="1"/>
            </p:cNvSpPr>
            <p:nvPr/>
          </p:nvSpPr>
          <p:spPr bwMode="auto">
            <a:xfrm>
              <a:off x="4251" y="825"/>
              <a:ext cx="435" cy="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1" name="Freeform 917"/>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2" name="Group 628"/>
          <p:cNvGrpSpPr/>
          <p:nvPr/>
        </p:nvGrpSpPr>
        <p:grpSpPr bwMode="auto">
          <a:xfrm>
            <a:off x="7962989" y="4374574"/>
            <a:ext cx="1060451" cy="965200"/>
            <a:chOff x="4047" y="420"/>
            <a:chExt cx="668" cy="608"/>
          </a:xfrm>
        </p:grpSpPr>
        <p:sp>
          <p:nvSpPr>
            <p:cNvPr id="643" name="Rectangle 227"/>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44" name="Rectangle 228"/>
            <p:cNvSpPr>
              <a:spLocks noChangeArrowheads="1"/>
            </p:cNvSpPr>
            <p:nvPr/>
          </p:nvSpPr>
          <p:spPr bwMode="auto">
            <a:xfrm>
              <a:off x="4245" y="435"/>
              <a:ext cx="435" cy="504"/>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45" name="Rectangle 229"/>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46" name="Text Box 230"/>
            <p:cNvSpPr txBox="1">
              <a:spLocks noChangeArrowheads="1"/>
            </p:cNvSpPr>
            <p:nvPr/>
          </p:nvSpPr>
          <p:spPr bwMode="auto">
            <a:xfrm>
              <a:off x="4202" y="423"/>
              <a:ext cx="513" cy="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47" name="Line 231"/>
            <p:cNvSpPr>
              <a:spLocks noChangeShapeType="1"/>
            </p:cNvSpPr>
            <p:nvPr/>
          </p:nvSpPr>
          <p:spPr bwMode="auto">
            <a:xfrm>
              <a:off x="4245" y="651"/>
              <a:ext cx="435" cy="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8" name="Line 232"/>
            <p:cNvSpPr>
              <a:spLocks noChangeShapeType="1"/>
            </p:cNvSpPr>
            <p:nvPr/>
          </p:nvSpPr>
          <p:spPr bwMode="auto">
            <a:xfrm>
              <a:off x="4251" y="738"/>
              <a:ext cx="435" cy="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9" name="Line 233"/>
            <p:cNvSpPr>
              <a:spLocks noChangeShapeType="1"/>
            </p:cNvSpPr>
            <p:nvPr/>
          </p:nvSpPr>
          <p:spPr bwMode="auto">
            <a:xfrm>
              <a:off x="4251" y="825"/>
              <a:ext cx="435" cy="3"/>
            </a:xfrm>
            <a:prstGeom prst="line">
              <a:avLst/>
            </a:prstGeom>
            <a:noFill/>
            <a:ln w="12700">
              <a:solidFill>
                <a:schemeClr val="tx1"/>
              </a:solidFill>
              <a:rou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0" name="Freeform 917"/>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51" name="Line 913"/>
          <p:cNvSpPr>
            <a:spLocks noChangeShapeType="1"/>
          </p:cNvSpPr>
          <p:nvPr/>
        </p:nvSpPr>
        <p:spPr bwMode="auto">
          <a:xfrm>
            <a:off x="8998032" y="4451473"/>
            <a:ext cx="1290637" cy="541337"/>
          </a:xfrm>
          <a:prstGeom prst="line">
            <a:avLst/>
          </a:prstGeom>
          <a:noFill/>
          <a:ln w="76200">
            <a:solidFill>
              <a:srgbClr val="CC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2" name="Line 911"/>
          <p:cNvSpPr>
            <a:spLocks noChangeShapeType="1"/>
          </p:cNvSpPr>
          <p:nvPr/>
        </p:nvSpPr>
        <p:spPr bwMode="auto">
          <a:xfrm>
            <a:off x="9093283" y="1325651"/>
            <a:ext cx="1700212" cy="3386138"/>
          </a:xfrm>
          <a:prstGeom prst="line">
            <a:avLst/>
          </a:prstGeom>
          <a:noFill/>
          <a:ln w="76200">
            <a:solidFill>
              <a:srgbClr val="CC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Title 1"/>
          <p:cNvSpPr>
            <a:spLocks noGrp="1"/>
          </p:cNvSpPr>
          <p:nvPr>
            <p:ph type="title"/>
          </p:nvPr>
        </p:nvSpPr>
        <p:spPr>
          <a:xfrm>
            <a:off x="798691" y="289325"/>
            <a:ext cx="10515600" cy="894622"/>
          </a:xfrm>
        </p:spPr>
        <p:txBody>
          <a:bodyPr>
            <a:normAutofit/>
          </a:bodyPr>
          <a:lstStyle/>
          <a:p>
            <a:r>
              <a:rPr lang="en-US" altLang="en-US" sz="4400" dirty="0">
                <a:ea typeface="MS PGothic" panose="020B0600070205080204" pitchFamily="34" charset="-128"/>
              </a:rPr>
              <a:t>Creating a network </a:t>
            </a:r>
            <a:r>
              <a:rPr lang="en-US" altLang="en-US" dirty="0">
                <a:ea typeface="MS PGothic" panose="020B0600070205080204" pitchFamily="34" charset="-128"/>
              </a:rPr>
              <a:t>a</a:t>
            </a:r>
            <a:r>
              <a:rPr lang="en-US" altLang="en-US" sz="4400" dirty="0">
                <a:ea typeface="MS PGothic" panose="020B0600070205080204" pitchFamily="34" charset="-128"/>
              </a:rPr>
              <a:t>pp</a:t>
            </a:r>
            <a:endParaRPr lang="en-US" sz="4400" dirty="0"/>
          </a:p>
        </p:txBody>
      </p:sp>
      <p:sp>
        <p:nvSpPr>
          <p:cNvPr id="656" name="Content Placeholder 3"/>
          <p:cNvSpPr txBox="1"/>
          <p:nvPr/>
        </p:nvSpPr>
        <p:spPr>
          <a:xfrm>
            <a:off x="889179" y="1334086"/>
            <a:ext cx="5309184"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 marR="0" lvl="0" indent="0" algn="l" defTabSz="914400" rtl="0" eaLnBrk="1" fontAlgn="auto" latinLnBrk="0" hangingPunct="1">
              <a:lnSpc>
                <a:spcPct val="90000"/>
              </a:lnSpc>
              <a:spcBef>
                <a:spcPts val="1000"/>
              </a:spcBef>
              <a:spcAft>
                <a:spcPts val="0"/>
              </a:spcAft>
              <a:buClr>
                <a:srgbClr val="0000A8"/>
              </a:buClr>
              <a:buSzTx/>
              <a:buFont typeface="Wingdings" panose="05000000000000000000" pitchFamily="2" charset="2"/>
              <a:buNone/>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write programs that:</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run on (different) end systems</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communicate over network</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e.g., web server software communicates with browser software</a:t>
            </a:r>
          </a:p>
          <a:p>
            <a:pPr marL="13970" marR="0" lvl="0" indent="0" algn="l" defTabSz="914400" rtl="0" eaLnBrk="1" fontAlgn="auto" latinLnBrk="0" hangingPunct="1">
              <a:lnSpc>
                <a:spcPct val="90000"/>
              </a:lnSpc>
              <a:spcBef>
                <a:spcPts val="1000"/>
              </a:spcBef>
              <a:spcAft>
                <a:spcPts val="0"/>
              </a:spcAft>
              <a:buClr>
                <a:srgbClr val="0000A8"/>
              </a:buClr>
              <a:buSzTx/>
              <a:buFont typeface="Wingdings" panose="05000000000000000000" pitchFamily="2" charset="2"/>
              <a:buNone/>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no need to write software for network-core devices</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network-core devices do not run user applications </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applications on end systems  allows for rapid app development, propagation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1" name="Group 950"/>
          <p:cNvGrpSpPr/>
          <p:nvPr/>
        </p:nvGrpSpPr>
        <p:grpSpPr bwMode="auto">
          <a:xfrm>
            <a:off x="10002530" y="5616400"/>
            <a:ext cx="214975" cy="403920"/>
            <a:chOff x="4140" y="429"/>
            <a:chExt cx="1425" cy="2396"/>
          </a:xfrm>
        </p:grpSpPr>
        <p:sp>
          <p:nvSpPr>
            <p:cNvPr id="662"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4"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7" name="Group 956"/>
            <p:cNvGrpSpPr/>
            <p:nvPr/>
          </p:nvGrpSpPr>
          <p:grpSpPr bwMode="auto">
            <a:xfrm>
              <a:off x="4749" y="668"/>
              <a:ext cx="581" cy="145"/>
              <a:chOff x="614" y="2568"/>
              <a:chExt cx="725" cy="139"/>
            </a:xfrm>
          </p:grpSpPr>
          <p:sp>
            <p:nvSpPr>
              <p:cNvPr id="69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9" name="Group 960"/>
            <p:cNvGrpSpPr/>
            <p:nvPr/>
          </p:nvGrpSpPr>
          <p:grpSpPr bwMode="auto">
            <a:xfrm>
              <a:off x="4747" y="994"/>
              <a:ext cx="581" cy="134"/>
              <a:chOff x="614" y="2568"/>
              <a:chExt cx="725" cy="139"/>
            </a:xfrm>
          </p:grpSpPr>
          <p:sp>
            <p:nvSpPr>
              <p:cNvPr id="69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2" name="Group 965"/>
            <p:cNvGrpSpPr/>
            <p:nvPr/>
          </p:nvGrpSpPr>
          <p:grpSpPr bwMode="auto">
            <a:xfrm>
              <a:off x="4735" y="1627"/>
              <a:ext cx="582" cy="151"/>
              <a:chOff x="614" y="2568"/>
              <a:chExt cx="725" cy="139"/>
            </a:xfrm>
          </p:grpSpPr>
          <p:sp>
            <p:nvSpPr>
              <p:cNvPr id="68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3"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4" name="Group 969"/>
            <p:cNvGrpSpPr/>
            <p:nvPr/>
          </p:nvGrpSpPr>
          <p:grpSpPr bwMode="auto">
            <a:xfrm>
              <a:off x="4739" y="1327"/>
              <a:ext cx="582" cy="139"/>
              <a:chOff x="614" y="2568"/>
              <a:chExt cx="725" cy="139"/>
            </a:xfrm>
          </p:grpSpPr>
          <p:sp>
            <p:nvSpPr>
              <p:cNvPr id="68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7"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9"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59" name="Slide Number Placeholder 658"/>
          <p:cNvSpPr>
            <a:spLocks noGrp="1"/>
          </p:cNvSpPr>
          <p:nvPr>
            <p:ph type="sldNum" sz="quarter" idx="4"/>
          </p:nvPr>
        </p:nvSpPr>
        <p:spPr/>
        <p:txBody>
          <a:bodyPr/>
          <a:lstStyle/>
          <a:p>
            <a:r>
              <a:rPr lang="en-US" smtClean="0"/>
              <a:t>Application Layer: 2-</a:t>
            </a:r>
            <a:fld id="{C4204591-24BD-A542-B9D5-F8D8A88D2FEE}" type="slidenum">
              <a:rPr lang="en-US" smtClean="0"/>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656">
                                            <p:txEl>
                                              <p:pRg st="1" end="1"/>
                                            </p:txEl>
                                          </p:spTgt>
                                        </p:tgtEl>
                                        <p:attrNameLst>
                                          <p:attrName>style.visibility</p:attrName>
                                        </p:attrNameLst>
                                      </p:cBhvr>
                                      <p:to>
                                        <p:strVal val="visible"/>
                                      </p:to>
                                    </p:set>
                                    <p:animEffect transition="in" filter="dissolve">
                                      <p:cBhvr>
                                        <p:cTn id="10" dur="500"/>
                                        <p:tgtEl>
                                          <p:spTgt spid="65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animEffect transition="in" filter="dissolve">
                                      <p:cBhvr>
                                        <p:cTn id="13" dur="500"/>
                                        <p:tgtEl>
                                          <p:spTgt spid="571"/>
                                        </p:tgtEl>
                                      </p:cBhvr>
                                    </p:animEffect>
                                  </p:childTnLst>
                                </p:cTn>
                              </p:par>
                              <p:par>
                                <p:cTn id="14" presetID="9" presetClass="entr" presetSubtype="0" fill="hold" nodeType="withEffect">
                                  <p:stCondLst>
                                    <p:cond delay="0"/>
                                  </p:stCondLst>
                                  <p:childTnLst>
                                    <p:set>
                                      <p:cBhvr>
                                        <p:cTn id="15" dur="1" fill="hold">
                                          <p:stCondLst>
                                            <p:cond delay="0"/>
                                          </p:stCondLst>
                                        </p:cTn>
                                        <p:tgtEl>
                                          <p:spTgt spid="631"/>
                                        </p:tgtEl>
                                        <p:attrNameLst>
                                          <p:attrName>style.visibility</p:attrName>
                                        </p:attrNameLst>
                                      </p:cBhvr>
                                      <p:to>
                                        <p:strVal val="visible"/>
                                      </p:to>
                                    </p:set>
                                    <p:animEffect transition="in" filter="dissolve">
                                      <p:cBhvr>
                                        <p:cTn id="16" dur="500"/>
                                        <p:tgtEl>
                                          <p:spTgt spid="631"/>
                                        </p:tgtEl>
                                      </p:cBhvr>
                                    </p:animEffect>
                                  </p:childTnLst>
                                </p:cTn>
                              </p:par>
                              <p:par>
                                <p:cTn id="17" presetID="9" presetClass="entr" presetSubtype="0" fill="hold" nodeType="withEffect">
                                  <p:stCondLst>
                                    <p:cond delay="0"/>
                                  </p:stCondLst>
                                  <p:childTnLst>
                                    <p:set>
                                      <p:cBhvr>
                                        <p:cTn id="18" dur="1" fill="hold">
                                          <p:stCondLst>
                                            <p:cond delay="0"/>
                                          </p:stCondLst>
                                        </p:cTn>
                                        <p:tgtEl>
                                          <p:spTgt spid="642"/>
                                        </p:tgtEl>
                                        <p:attrNameLst>
                                          <p:attrName>style.visibility</p:attrName>
                                        </p:attrNameLst>
                                      </p:cBhvr>
                                      <p:to>
                                        <p:strVal val="visible"/>
                                      </p:to>
                                    </p:set>
                                    <p:animEffect transition="in" filter="dissolve">
                                      <p:cBhvr>
                                        <p:cTn id="19" dur="500"/>
                                        <p:tgtEl>
                                          <p:spTgt spid="64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56">
                                            <p:txEl>
                                              <p:pRg st="2" end="2"/>
                                            </p:txEl>
                                          </p:spTgt>
                                        </p:tgtEl>
                                        <p:attrNameLst>
                                          <p:attrName>style.visibility</p:attrName>
                                        </p:attrNameLst>
                                      </p:cBhvr>
                                      <p:to>
                                        <p:strVal val="visible"/>
                                      </p:to>
                                    </p:set>
                                    <p:animEffect transition="in" filter="dissolve">
                                      <p:cBhvr>
                                        <p:cTn id="24" dur="500"/>
                                        <p:tgtEl>
                                          <p:spTgt spid="656">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52"/>
                                        </p:tgtEl>
                                        <p:attrNameLst>
                                          <p:attrName>style.visibility</p:attrName>
                                        </p:attrNameLst>
                                      </p:cBhvr>
                                      <p:to>
                                        <p:strVal val="visible"/>
                                      </p:to>
                                    </p:set>
                                    <p:animEffect transition="in" filter="dissolve">
                                      <p:cBhvr>
                                        <p:cTn id="27" dur="500"/>
                                        <p:tgtEl>
                                          <p:spTgt spid="65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51"/>
                                        </p:tgtEl>
                                        <p:attrNameLst>
                                          <p:attrName>style.visibility</p:attrName>
                                        </p:attrNameLst>
                                      </p:cBhvr>
                                      <p:to>
                                        <p:strVal val="visible"/>
                                      </p:to>
                                    </p:set>
                                    <p:animEffect transition="in" filter="dissolve">
                                      <p:cBhvr>
                                        <p:cTn id="30" dur="500"/>
                                        <p:tgtEl>
                                          <p:spTgt spid="65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56">
                                            <p:txEl>
                                              <p:pRg st="3" end="3"/>
                                            </p:txEl>
                                          </p:spTgt>
                                        </p:tgtEl>
                                        <p:attrNameLst>
                                          <p:attrName>style.visibility</p:attrName>
                                        </p:attrNameLst>
                                      </p:cBhvr>
                                      <p:to>
                                        <p:strVal val="visible"/>
                                      </p:to>
                                    </p:set>
                                    <p:animEffect transition="in" filter="dissolve">
                                      <p:cBhvr>
                                        <p:cTn id="35" dur="500"/>
                                        <p:tgtEl>
                                          <p:spTgt spid="656">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56">
                                            <p:txEl>
                                              <p:pRg st="4" end="4"/>
                                            </p:txEl>
                                          </p:spTgt>
                                        </p:tgtEl>
                                        <p:attrNameLst>
                                          <p:attrName>style.visibility</p:attrName>
                                        </p:attrNameLst>
                                      </p:cBhvr>
                                      <p:to>
                                        <p:strVal val="visible"/>
                                      </p:to>
                                    </p:set>
                                    <p:animEffect transition="in" filter="dissolve">
                                      <p:cBhvr>
                                        <p:cTn id="40" dur="500"/>
                                        <p:tgtEl>
                                          <p:spTgt spid="656">
                                            <p:txEl>
                                              <p:pRg st="4" end="4"/>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656">
                                            <p:txEl>
                                              <p:pRg st="5" end="5"/>
                                            </p:txEl>
                                          </p:spTgt>
                                        </p:tgtEl>
                                        <p:attrNameLst>
                                          <p:attrName>style.visibility</p:attrName>
                                        </p:attrNameLst>
                                      </p:cBhvr>
                                      <p:to>
                                        <p:strVal val="visible"/>
                                      </p:to>
                                    </p:set>
                                    <p:animEffect transition="in" filter="dissolve">
                                      <p:cBhvr>
                                        <p:cTn id="43" dur="500"/>
                                        <p:tgtEl>
                                          <p:spTgt spid="656">
                                            <p:txEl>
                                              <p:pRg st="5" end="5"/>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656">
                                            <p:txEl>
                                              <p:pRg st="6" end="6"/>
                                            </p:txEl>
                                          </p:spTgt>
                                        </p:tgtEl>
                                        <p:attrNameLst>
                                          <p:attrName>style.visibility</p:attrName>
                                        </p:attrNameLst>
                                      </p:cBhvr>
                                      <p:to>
                                        <p:strVal val="visible"/>
                                      </p:to>
                                    </p:set>
                                    <p:animEffect transition="in" filter="dissolve">
                                      <p:cBhvr>
                                        <p:cTn id="46" dur="500"/>
                                        <p:tgtEl>
                                          <p:spTgt spid="65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651" grpId="0" bldLvl="0" animBg="1"/>
      <p:bldP spid="65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678" y="311862"/>
            <a:ext cx="6700934" cy="574546"/>
          </a:xfrm>
        </p:spPr>
        <p:txBody>
          <a:bodyPr>
            <a:normAutofit fontScale="90000"/>
          </a:bodyPr>
          <a:lstStyle/>
          <a:p>
            <a:r>
              <a:rPr lang="en-IN" altLang="en-US" dirty="0" smtClean="0"/>
              <a:t>Example: Persistent </a:t>
            </a:r>
            <a:r>
              <a:rPr lang="en-IN" altLang="en-US" dirty="0"/>
              <a:t>Connection</a:t>
            </a:r>
          </a:p>
        </p:txBody>
      </p:sp>
      <p:pic>
        <p:nvPicPr>
          <p:cNvPr id="4" name="Picture 3"/>
          <p:cNvPicPr>
            <a:picLocks noChangeAspect="1"/>
          </p:cNvPicPr>
          <p:nvPr>
            <p:custDataLst>
              <p:tags r:id="rId1"/>
            </p:custDataLst>
          </p:nvPr>
        </p:nvPicPr>
        <p:blipFill>
          <a:blip r:embed="rId3"/>
          <a:stretch>
            <a:fillRect/>
          </a:stretch>
        </p:blipFill>
        <p:spPr>
          <a:xfrm>
            <a:off x="184228" y="1140927"/>
            <a:ext cx="7705725" cy="5496560"/>
          </a:xfrm>
          <a:prstGeom prst="rect">
            <a:avLst/>
          </a:prstGeom>
        </p:spPr>
      </p:pic>
      <p:sp>
        <p:nvSpPr>
          <p:cNvPr id="5" name="Content Placeholder 2">
            <a:extLst>
              <a:ext uri="{FF2B5EF4-FFF2-40B4-BE49-F238E27FC236}">
                <a16:creationId xmlns="" xmlns:a16="http://schemas.microsoft.com/office/drawing/2014/main" id="{7FAEA6A5-BBAD-4D40-8C38-B02CFBC8F971}"/>
              </a:ext>
            </a:extLst>
          </p:cNvPr>
          <p:cNvSpPr txBox="1">
            <a:spLocks/>
          </p:cNvSpPr>
          <p:nvPr/>
        </p:nvSpPr>
        <p:spPr>
          <a:xfrm>
            <a:off x="7464489" y="380971"/>
            <a:ext cx="4350397" cy="6309078"/>
          </a:xfrm>
          <a:prstGeom prst="rect">
            <a:avLst/>
          </a:prstGeom>
        </p:spPr>
        <p:txBody>
          <a:bodyPr/>
          <a:lstStyle/>
          <a:p>
            <a:pPr marL="352425" indent="-222250">
              <a:lnSpc>
                <a:spcPct val="90000"/>
              </a:lnSpc>
              <a:spcBef>
                <a:spcPts val="1000"/>
              </a:spcBef>
              <a:buClr>
                <a:srgbClr val="0000A3"/>
              </a:buClr>
              <a:buFont typeface="Wingdings" panose="05000000000000000000" pitchFamily="2" charset="2"/>
              <a:buChar cha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Figure </a:t>
            </a:r>
            <a:r>
              <a:rPr lang="en-US" sz="2800" dirty="0" smtClean="0"/>
              <a:t>10.11 shows an example of a persistent connection. </a:t>
            </a:r>
          </a:p>
          <a:p>
            <a:pPr marL="352425" indent="-222250">
              <a:lnSpc>
                <a:spcPct val="90000"/>
              </a:lnSpc>
              <a:spcBef>
                <a:spcPts val="1000"/>
              </a:spcBef>
              <a:buClr>
                <a:srgbClr val="0000A3"/>
              </a:buClr>
              <a:buFont typeface="Wingdings" panose="05000000000000000000" pitchFamily="2" charset="2"/>
              <a:buChar char="§"/>
            </a:pPr>
            <a:r>
              <a:rPr lang="en-US" sz="2800" dirty="0" smtClean="0"/>
              <a:t>The client needs to access a file that contains one link to an image. </a:t>
            </a:r>
          </a:p>
          <a:p>
            <a:pPr marL="352425" indent="-222250">
              <a:lnSpc>
                <a:spcPct val="90000"/>
              </a:lnSpc>
              <a:spcBef>
                <a:spcPts val="1000"/>
              </a:spcBef>
              <a:buClr>
                <a:srgbClr val="0000A3"/>
              </a:buClr>
              <a:buFont typeface="Wingdings" panose="05000000000000000000" pitchFamily="2" charset="2"/>
              <a:buChar char="§"/>
            </a:pPr>
            <a:r>
              <a:rPr lang="en-US" sz="2800" dirty="0" smtClean="0"/>
              <a:t>The text file and image are located on the same server.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Only one connection establishment and connection termination is used, but the request for the image is sent separately.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Rectangle 5"/>
          <p:cNvSpPr/>
          <p:nvPr/>
        </p:nvSpPr>
        <p:spPr>
          <a:xfrm>
            <a:off x="3026858" y="6276783"/>
            <a:ext cx="1398332" cy="369332"/>
          </a:xfrm>
          <a:prstGeom prst="rect">
            <a:avLst/>
          </a:prstGeom>
        </p:spPr>
        <p:txBody>
          <a:bodyPr wrap="none">
            <a:spAutoFit/>
          </a:bodyPr>
          <a:lstStyle/>
          <a:p>
            <a:r>
              <a:rPr lang="en-US" dirty="0" smtClean="0"/>
              <a:t>Figure 10.11 </a:t>
            </a:r>
            <a:endParaRPr lang="en-US" dirty="0"/>
          </a:p>
        </p:txBody>
      </p:sp>
      <p:sp>
        <p:nvSpPr>
          <p:cNvPr id="7" name="Slide Number Placeholder 6"/>
          <p:cNvSpPr>
            <a:spLocks noGrp="1"/>
          </p:cNvSpPr>
          <p:nvPr>
            <p:ph type="sldNum" sz="quarter" idx="4"/>
          </p:nvPr>
        </p:nvSpPr>
        <p:spPr/>
        <p:txBody>
          <a:bodyPr/>
          <a:lstStyle/>
          <a:p>
            <a:r>
              <a:rPr lang="en-US" smtClean="0"/>
              <a:t>Introduction: 1-</a:t>
            </a:r>
            <a:fld id="{C4204591-24BD-A542-B9D5-F8D8A88D2FEE}" type="slidenum">
              <a:rPr lang="en-US" smtClean="0"/>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025" y="702315"/>
            <a:ext cx="11029315" cy="625475"/>
          </a:xfrm>
        </p:spPr>
        <p:txBody>
          <a:bodyPr/>
          <a:lstStyle/>
          <a:p>
            <a:r>
              <a:rPr lang="en-IN" altLang="en-US"/>
              <a:t>Exercise</a:t>
            </a:r>
          </a:p>
        </p:txBody>
      </p:sp>
      <p:pic>
        <p:nvPicPr>
          <p:cNvPr id="7" name="Content Placeholder 6"/>
          <p:cNvPicPr>
            <a:picLocks noGrp="1" noChangeAspect="1"/>
          </p:cNvPicPr>
          <p:nvPr>
            <p:ph idx="1"/>
          </p:nvPr>
        </p:nvPicPr>
        <p:blipFill>
          <a:blip r:embed="rId2"/>
          <a:stretch>
            <a:fillRect/>
          </a:stretch>
        </p:blipFill>
        <p:spPr>
          <a:xfrm>
            <a:off x="581025" y="1563404"/>
            <a:ext cx="10887075" cy="3288665"/>
          </a:xfrm>
          <a:prstGeom prst="rect">
            <a:avLst/>
          </a:prstGeom>
        </p:spPr>
      </p:pic>
      <p:sp>
        <p:nvSpPr>
          <p:cNvPr id="8" name="Text Box 7"/>
          <p:cNvSpPr txBox="1"/>
          <p:nvPr/>
        </p:nvSpPr>
        <p:spPr>
          <a:xfrm>
            <a:off x="723267" y="5164489"/>
            <a:ext cx="10787380" cy="460375"/>
          </a:xfrm>
          <a:prstGeom prst="rect">
            <a:avLst/>
          </a:prstGeom>
          <a:noFill/>
        </p:spPr>
        <p:txBody>
          <a:bodyPr wrap="square" rtlCol="0">
            <a:spAutoFit/>
          </a:bodyPr>
          <a:lstStyle/>
          <a:p>
            <a:r>
              <a:rPr lang="en-IN" altLang="en-US" sz="2400">
                <a:solidFill>
                  <a:srgbClr val="FF0000"/>
                </a:solidFill>
                <a:latin typeface="Georgia" panose="02040502050405020303" charset="0"/>
                <a:cs typeface="Georgia" panose="02040502050405020303" charset="0"/>
              </a:rPr>
              <a:t>Correct sequence is: 4 -&gt; 2 -&gt; 1 -&gt; 3 </a:t>
            </a:r>
          </a:p>
        </p:txBody>
      </p:sp>
      <p:sp>
        <p:nvSpPr>
          <p:cNvPr id="6" name="Slide Number Placeholder 5"/>
          <p:cNvSpPr>
            <a:spLocks noGrp="1"/>
          </p:cNvSpPr>
          <p:nvPr>
            <p:ph type="sldNum" sz="quarter" idx="12"/>
          </p:nvPr>
        </p:nvSpPr>
        <p:spPr/>
        <p:txBody>
          <a:bodyPr/>
          <a:lstStyle/>
          <a:p>
            <a:fld id="{3A98EE3D-8CD1-4C3F-BD1C-C98C9596463C}" type="slidenum">
              <a:rPr lang="en-US" smtClean="0"/>
              <a:pPr/>
              <a:t>51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0"/>
            <a:ext cx="11029315" cy="848360"/>
          </a:xfrm>
        </p:spPr>
        <p:txBody>
          <a:bodyPr/>
          <a:lstStyle/>
          <a:p>
            <a:r>
              <a:rPr lang="en-IN" altLang="en-US"/>
              <a:t>Exercise</a:t>
            </a:r>
          </a:p>
        </p:txBody>
      </p:sp>
      <p:pic>
        <p:nvPicPr>
          <p:cNvPr id="4" name="Content Placeholder 3"/>
          <p:cNvPicPr>
            <a:picLocks noGrp="1" noChangeAspect="1"/>
          </p:cNvPicPr>
          <p:nvPr>
            <p:ph idx="1"/>
          </p:nvPr>
        </p:nvPicPr>
        <p:blipFill>
          <a:blip r:embed="rId2"/>
          <a:stretch>
            <a:fillRect/>
          </a:stretch>
        </p:blipFill>
        <p:spPr>
          <a:xfrm>
            <a:off x="2379980" y="702344"/>
            <a:ext cx="6984365" cy="5009515"/>
          </a:xfrm>
          <a:prstGeom prst="rect">
            <a:avLst/>
          </a:prstGeom>
        </p:spPr>
      </p:pic>
      <p:sp>
        <p:nvSpPr>
          <p:cNvPr id="5" name="Text Box 4"/>
          <p:cNvSpPr txBox="1"/>
          <p:nvPr/>
        </p:nvSpPr>
        <p:spPr>
          <a:xfrm>
            <a:off x="581047" y="5920139"/>
            <a:ext cx="11014711" cy="581025"/>
          </a:xfrm>
          <a:prstGeom prst="rect">
            <a:avLst/>
          </a:prstGeom>
          <a:noFill/>
        </p:spPr>
        <p:txBody>
          <a:bodyPr wrap="square" rtlCol="0">
            <a:noAutofit/>
          </a:bodyPr>
          <a:lstStyle/>
          <a:p>
            <a:r>
              <a:rPr lang="en-IN" altLang="en-US" sz="2000">
                <a:solidFill>
                  <a:srgbClr val="FF0000"/>
                </a:solidFill>
                <a:latin typeface="Georgia" panose="02040502050405020303" charset="0"/>
                <a:cs typeface="Georgia" panose="02040502050405020303" charset="0"/>
              </a:rPr>
              <a:t>Answer - Q needs to send at least 2 HTTP requests to S, but a single TCP connection to server S is sufficient.</a:t>
            </a:r>
          </a:p>
        </p:txBody>
      </p:sp>
      <p:sp>
        <p:nvSpPr>
          <p:cNvPr id="6" name="Slide Number Placeholder 5"/>
          <p:cNvSpPr>
            <a:spLocks noGrp="1"/>
          </p:cNvSpPr>
          <p:nvPr>
            <p:ph type="sldNum" sz="quarter" idx="12"/>
          </p:nvPr>
        </p:nvSpPr>
        <p:spPr/>
        <p:txBody>
          <a:bodyPr/>
          <a:lstStyle/>
          <a:p>
            <a:fld id="{3A98EE3D-8CD1-4C3F-BD1C-C98C9596463C}" type="slidenum">
              <a:rPr lang="en-US" smtClean="0"/>
              <a:pPr/>
              <a:t>52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10.12 Formats of the request and response messages</a:t>
            </a:r>
          </a:p>
        </p:txBody>
      </p:sp>
      <p:pic>
        <p:nvPicPr>
          <p:cNvPr id="9" name="Picture 2" descr="A diagram shows the format of a request message and a response message between client and server.">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17094" y="1709758"/>
            <a:ext cx="11157833" cy="39319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53</a:t>
            </a:fld>
            <a:endParaRPr lang="en-US"/>
          </a:p>
        </p:txBody>
      </p:sp>
    </p:spTree>
    <p:extLst>
      <p:ext uri="{BB962C8B-B14F-4D97-AF65-F5344CB8AC3E}">
        <p14:creationId xmlns="" xmlns:p14="http://schemas.microsoft.com/office/powerpoint/2010/main" val="1995680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BACD8-4DF1-4309-89EA-028FC3BBB399}"/>
              </a:ext>
            </a:extLst>
          </p:cNvPr>
          <p:cNvSpPr>
            <a:spLocks noGrp="1"/>
          </p:cNvSpPr>
          <p:nvPr>
            <p:ph type="title"/>
          </p:nvPr>
        </p:nvSpPr>
        <p:spPr/>
        <p:txBody>
          <a:bodyPr/>
          <a:lstStyle/>
          <a:p>
            <a:r>
              <a:rPr lang="en-US" i="0" dirty="0"/>
              <a:t>Table 10.1 Methods</a:t>
            </a:r>
          </a:p>
        </p:txBody>
      </p:sp>
      <p:graphicFrame>
        <p:nvGraphicFramePr>
          <p:cNvPr id="3" name="Table 2">
            <a:extLst>
              <a:ext uri="{FF2B5EF4-FFF2-40B4-BE49-F238E27FC236}">
                <a16:creationId xmlns="" xmlns:a16="http://schemas.microsoft.com/office/drawing/2014/main" id="{BEC3E318-828E-4A3B-98A3-AFD46066DBE5}"/>
              </a:ext>
            </a:extLst>
          </p:cNvPr>
          <p:cNvGraphicFramePr>
            <a:graphicFrameLocks noGrp="1"/>
          </p:cNvGraphicFramePr>
          <p:nvPr>
            <p:extLst>
              <p:ext uri="{D42A27DB-BD31-4B8C-83A1-F6EECF244321}">
                <p14:modId xmlns="" xmlns:p14="http://schemas.microsoft.com/office/powerpoint/2010/main" val="1133540553"/>
              </p:ext>
            </p:extLst>
          </p:nvPr>
        </p:nvGraphicFramePr>
        <p:xfrm>
          <a:off x="853440" y="1397000"/>
          <a:ext cx="10485120" cy="3337560"/>
        </p:xfrm>
        <a:graphic>
          <a:graphicData uri="http://schemas.openxmlformats.org/drawingml/2006/table">
            <a:tbl>
              <a:tblPr firstRow="1" bandRow="1">
                <a:tableStyleId>{5C22544A-7EE6-4342-B048-85BDC9FD1C3A}</a:tableStyleId>
              </a:tblPr>
              <a:tblGrid>
                <a:gridCol w="1950720">
                  <a:extLst>
                    <a:ext uri="{9D8B030D-6E8A-4147-A177-3AD203B41FA5}">
                      <a16:colId xmlns="" xmlns:a16="http://schemas.microsoft.com/office/drawing/2014/main" val="1898983139"/>
                    </a:ext>
                  </a:extLst>
                </a:gridCol>
                <a:gridCol w="8534400">
                  <a:extLst>
                    <a:ext uri="{9D8B030D-6E8A-4147-A177-3AD203B41FA5}">
                      <a16:colId xmlns="" xmlns:a16="http://schemas.microsoft.com/office/drawing/2014/main" val="556584882"/>
                    </a:ext>
                  </a:extLst>
                </a:gridCol>
              </a:tblGrid>
              <a:tr h="370840">
                <a:tc>
                  <a:txBody>
                    <a:bodyPr/>
                    <a:lstStyle/>
                    <a:p>
                      <a:pPr algn="ctr"/>
                      <a:r>
                        <a:rPr lang="en-IN" b="0" i="1" dirty="0">
                          <a:solidFill>
                            <a:schemeClr val="tx1"/>
                          </a:solidFill>
                        </a:rPr>
                        <a:t>Method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Action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 xmlns:a16="http://schemas.microsoft.com/office/drawing/2014/main" val="2028555015"/>
                  </a:ext>
                </a:extLst>
              </a:tr>
              <a:tr h="370840">
                <a:tc>
                  <a:txBody>
                    <a:bodyPr/>
                    <a:lstStyle/>
                    <a:p>
                      <a:r>
                        <a:rPr lang="en-IN" dirty="0">
                          <a:solidFill>
                            <a:schemeClr val="tx1"/>
                          </a:solidFill>
                        </a:rPr>
                        <a:t>GET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Requests a document from the server</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1286564285"/>
                  </a:ext>
                </a:extLst>
              </a:tr>
              <a:tr h="370840">
                <a:tc>
                  <a:txBody>
                    <a:bodyPr/>
                    <a:lstStyle/>
                    <a:p>
                      <a:r>
                        <a:rPr lang="en-IN" dirty="0">
                          <a:solidFill>
                            <a:schemeClr val="tx1"/>
                          </a:solidFill>
                        </a:rPr>
                        <a:t>HEAD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Requests information about a document but not the document itself</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446880650"/>
                  </a:ext>
                </a:extLst>
              </a:tr>
              <a:tr h="370840">
                <a:tc>
                  <a:txBody>
                    <a:bodyPr/>
                    <a:lstStyle/>
                    <a:p>
                      <a:r>
                        <a:rPr lang="en-IN" dirty="0">
                          <a:solidFill>
                            <a:schemeClr val="tx1"/>
                          </a:solidFill>
                        </a:rPr>
                        <a:t>PUT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Sends a document from the client to the server</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742858526"/>
                  </a:ext>
                </a:extLst>
              </a:tr>
              <a:tr h="370840">
                <a:tc>
                  <a:txBody>
                    <a:bodyPr/>
                    <a:lstStyle/>
                    <a:p>
                      <a:r>
                        <a:rPr lang="en-IN" dirty="0">
                          <a:solidFill>
                            <a:schemeClr val="tx1"/>
                          </a:solidFill>
                        </a:rPr>
                        <a:t>POST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Sends some information from the client to the server</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923861588"/>
                  </a:ext>
                </a:extLst>
              </a:tr>
              <a:tr h="370840">
                <a:tc>
                  <a:txBody>
                    <a:bodyPr/>
                    <a:lstStyle/>
                    <a:p>
                      <a:r>
                        <a:rPr lang="en-IN" dirty="0">
                          <a:solidFill>
                            <a:schemeClr val="tx1"/>
                          </a:solidFill>
                        </a:rPr>
                        <a:t>TRACE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Echoes the incoming request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1910021711"/>
                  </a:ext>
                </a:extLst>
              </a:tr>
              <a:tr h="370840">
                <a:tc>
                  <a:txBody>
                    <a:bodyPr/>
                    <a:lstStyle/>
                    <a:p>
                      <a:r>
                        <a:rPr lang="en-IN" dirty="0">
                          <a:solidFill>
                            <a:schemeClr val="tx1"/>
                          </a:solidFill>
                        </a:rPr>
                        <a:t>DELETE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Removes the web page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605104418"/>
                  </a:ext>
                </a:extLst>
              </a:tr>
              <a:tr h="370840">
                <a:tc>
                  <a:txBody>
                    <a:bodyPr/>
                    <a:lstStyle/>
                    <a:p>
                      <a:r>
                        <a:rPr lang="en-IN" dirty="0">
                          <a:solidFill>
                            <a:schemeClr val="tx1"/>
                          </a:solidFill>
                        </a:rPr>
                        <a:t>CONNECT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Reserved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1204218290"/>
                  </a:ext>
                </a:extLst>
              </a:tr>
              <a:tr h="370840">
                <a:tc>
                  <a:txBody>
                    <a:bodyPr/>
                    <a:lstStyle/>
                    <a:p>
                      <a:r>
                        <a:rPr lang="en-IN" dirty="0">
                          <a:solidFill>
                            <a:schemeClr val="tx1"/>
                          </a:solidFill>
                        </a:rPr>
                        <a:t>OPTIONS</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Inquires about available options</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736318332"/>
                  </a:ext>
                </a:extLst>
              </a:tr>
            </a:tbl>
          </a:graphicData>
        </a:graphic>
      </p:graphicFrame>
      <p:sp>
        <p:nvSpPr>
          <p:cNvPr id="6" name="Slide Number Placeholder 3">
            <a:extLst>
              <a:ext uri="{FF2B5EF4-FFF2-40B4-BE49-F238E27FC236}">
                <a16:creationId xmlns="" xmlns:a16="http://schemas.microsoft.com/office/drawing/2014/main" id="{66EA8101-4EB4-4D53-9CC4-F5BC97111183}"/>
              </a:ext>
            </a:extLst>
          </p:cNvPr>
          <p:cNvSpPr>
            <a:spLocks noGrp="1"/>
          </p:cNvSpPr>
          <p:nvPr>
            <p:ph type="sldNum" sz="quarter" idx="10"/>
          </p:nvPr>
        </p:nvSpPr>
        <p:spPr/>
        <p:txBody>
          <a:bodyPr/>
          <a:lstStyle/>
          <a:p>
            <a:fld id="{68151E55-6873-49E2-B8D5-2F265E6F1973}" type="slidenum">
              <a:rPr lang="en-US" smtClean="0"/>
              <a:pPr/>
              <a:t>54</a:t>
            </a:fld>
            <a:endParaRPr lang="en-US"/>
          </a:p>
        </p:txBody>
      </p:sp>
    </p:spTree>
    <p:extLst>
      <p:ext uri="{BB962C8B-B14F-4D97-AF65-F5344CB8AC3E}">
        <p14:creationId xmlns="" xmlns:p14="http://schemas.microsoft.com/office/powerpoint/2010/main" val="1360478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BACD8-4DF1-4309-89EA-028FC3BBB399}"/>
              </a:ext>
            </a:extLst>
          </p:cNvPr>
          <p:cNvSpPr>
            <a:spLocks noGrp="1"/>
          </p:cNvSpPr>
          <p:nvPr>
            <p:ph type="title"/>
          </p:nvPr>
        </p:nvSpPr>
        <p:spPr/>
        <p:txBody>
          <a:bodyPr/>
          <a:lstStyle/>
          <a:p>
            <a:r>
              <a:rPr lang="en-US" i="0" dirty="0"/>
              <a:t>Table 10.2 Request header names</a:t>
            </a:r>
          </a:p>
        </p:txBody>
      </p:sp>
      <p:graphicFrame>
        <p:nvGraphicFramePr>
          <p:cNvPr id="3" name="Table 2">
            <a:extLst>
              <a:ext uri="{FF2B5EF4-FFF2-40B4-BE49-F238E27FC236}">
                <a16:creationId xmlns="" xmlns:a16="http://schemas.microsoft.com/office/drawing/2014/main" id="{BEC3E318-828E-4A3B-98A3-AFD46066DBE5}"/>
              </a:ext>
            </a:extLst>
          </p:cNvPr>
          <p:cNvGraphicFramePr>
            <a:graphicFrameLocks noGrp="1"/>
          </p:cNvGraphicFramePr>
          <p:nvPr>
            <p:extLst>
              <p:ext uri="{D42A27DB-BD31-4B8C-83A1-F6EECF244321}">
                <p14:modId xmlns="" xmlns:p14="http://schemas.microsoft.com/office/powerpoint/2010/main" val="69366031"/>
              </p:ext>
            </p:extLst>
          </p:nvPr>
        </p:nvGraphicFramePr>
        <p:xfrm>
          <a:off x="792480" y="1429657"/>
          <a:ext cx="10607040" cy="4450080"/>
        </p:xfrm>
        <a:graphic>
          <a:graphicData uri="http://schemas.openxmlformats.org/drawingml/2006/table">
            <a:tbl>
              <a:tblPr firstRow="1" bandRow="1">
                <a:tableStyleId>{5C22544A-7EE6-4342-B048-85BDC9FD1C3A}</a:tableStyleId>
              </a:tblPr>
              <a:tblGrid>
                <a:gridCol w="2560320">
                  <a:extLst>
                    <a:ext uri="{9D8B030D-6E8A-4147-A177-3AD203B41FA5}">
                      <a16:colId xmlns="" xmlns:a16="http://schemas.microsoft.com/office/drawing/2014/main" val="1898983139"/>
                    </a:ext>
                  </a:extLst>
                </a:gridCol>
                <a:gridCol w="8046720">
                  <a:extLst>
                    <a:ext uri="{9D8B030D-6E8A-4147-A177-3AD203B41FA5}">
                      <a16:colId xmlns="" xmlns:a16="http://schemas.microsoft.com/office/drawing/2014/main" val="556584882"/>
                    </a:ext>
                  </a:extLst>
                </a:gridCol>
              </a:tblGrid>
              <a:tr h="370840">
                <a:tc>
                  <a:txBody>
                    <a:bodyPr/>
                    <a:lstStyle/>
                    <a:p>
                      <a:pPr algn="ctr"/>
                      <a:r>
                        <a:rPr lang="en-IN" b="0" i="1" dirty="0">
                          <a:solidFill>
                            <a:schemeClr val="tx1"/>
                          </a:solidFill>
                        </a:rPr>
                        <a:t>Header</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Description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 xmlns:a16="http://schemas.microsoft.com/office/drawing/2014/main" val="2028555015"/>
                  </a:ext>
                </a:extLst>
              </a:tr>
              <a:tr h="370840">
                <a:tc>
                  <a:txBody>
                    <a:bodyPr/>
                    <a:lstStyle/>
                    <a:p>
                      <a:r>
                        <a:rPr lang="en-IN" dirty="0">
                          <a:solidFill>
                            <a:schemeClr val="tx1"/>
                          </a:solidFill>
                        </a:rPr>
                        <a:t>User-agent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Identifies the client program</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1286564285"/>
                  </a:ext>
                </a:extLst>
              </a:tr>
              <a:tr h="370840">
                <a:tc>
                  <a:txBody>
                    <a:bodyPr/>
                    <a:lstStyle/>
                    <a:p>
                      <a:r>
                        <a:rPr lang="en-IN" dirty="0">
                          <a:solidFill>
                            <a:schemeClr val="tx1"/>
                          </a:solidFill>
                        </a:rPr>
                        <a:t>Accept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media format the client can accept</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446880650"/>
                  </a:ext>
                </a:extLst>
              </a:tr>
              <a:tr h="370840">
                <a:tc>
                  <a:txBody>
                    <a:bodyPr/>
                    <a:lstStyle/>
                    <a:p>
                      <a:r>
                        <a:rPr lang="en-IN" dirty="0">
                          <a:solidFill>
                            <a:schemeClr val="tx1"/>
                          </a:solidFill>
                        </a:rPr>
                        <a:t>Accept-charset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character set the client can handle</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742858526"/>
                  </a:ext>
                </a:extLst>
              </a:tr>
              <a:tr h="370840">
                <a:tc>
                  <a:txBody>
                    <a:bodyPr/>
                    <a:lstStyle/>
                    <a:p>
                      <a:r>
                        <a:rPr lang="en-IN" dirty="0">
                          <a:solidFill>
                            <a:schemeClr val="tx1"/>
                          </a:solidFill>
                        </a:rPr>
                        <a:t>Accept-encoding</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encoding scheme the client can handle</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923861588"/>
                  </a:ext>
                </a:extLst>
              </a:tr>
              <a:tr h="370840">
                <a:tc>
                  <a:txBody>
                    <a:bodyPr/>
                    <a:lstStyle/>
                    <a:p>
                      <a:r>
                        <a:rPr lang="en-IN" dirty="0">
                          <a:solidFill>
                            <a:schemeClr val="tx1"/>
                          </a:solidFill>
                        </a:rPr>
                        <a:t>Accept-language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language the client can accept</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1910021711"/>
                  </a:ext>
                </a:extLst>
              </a:tr>
              <a:tr h="370840">
                <a:tc>
                  <a:txBody>
                    <a:bodyPr/>
                    <a:lstStyle/>
                    <a:p>
                      <a:r>
                        <a:rPr lang="en-IN" dirty="0">
                          <a:solidFill>
                            <a:schemeClr val="tx1"/>
                          </a:solidFill>
                        </a:rPr>
                        <a:t>Authorization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what permissions the client has</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605104418"/>
                  </a:ext>
                </a:extLst>
              </a:tr>
              <a:tr h="370840">
                <a:tc>
                  <a:txBody>
                    <a:bodyPr/>
                    <a:lstStyle/>
                    <a:p>
                      <a:r>
                        <a:rPr lang="en-IN" dirty="0">
                          <a:solidFill>
                            <a:schemeClr val="tx1"/>
                          </a:solidFill>
                        </a:rPr>
                        <a:t>Host</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host and port number of the client</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1204218290"/>
                  </a:ext>
                </a:extLst>
              </a:tr>
              <a:tr h="370840">
                <a:tc>
                  <a:txBody>
                    <a:bodyPr/>
                    <a:lstStyle/>
                    <a:p>
                      <a:r>
                        <a:rPr lang="en-IN" dirty="0">
                          <a:solidFill>
                            <a:schemeClr val="tx1"/>
                          </a:solidFill>
                        </a:rPr>
                        <a:t>Date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Shows the current date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736318332"/>
                  </a:ext>
                </a:extLst>
              </a:tr>
              <a:tr h="370840">
                <a:tc>
                  <a:txBody>
                    <a:bodyPr/>
                    <a:lstStyle/>
                    <a:p>
                      <a:r>
                        <a:rPr lang="en-IN" dirty="0">
                          <a:solidFill>
                            <a:schemeClr val="tx1"/>
                          </a:solidFill>
                        </a:rPr>
                        <a:t>Upgrade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Specifies the preferred communication protocol</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544417082"/>
                  </a:ext>
                </a:extLst>
              </a:tr>
              <a:tr h="370840">
                <a:tc>
                  <a:txBody>
                    <a:bodyPr/>
                    <a:lstStyle/>
                    <a:p>
                      <a:r>
                        <a:rPr lang="en-IN" dirty="0">
                          <a:solidFill>
                            <a:schemeClr val="tx1"/>
                          </a:solidFill>
                        </a:rPr>
                        <a:t>Cookie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Returns the cookie to the server (explained later in this section)</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689545751"/>
                  </a:ext>
                </a:extLst>
              </a:tr>
              <a:tr h="370840">
                <a:tc>
                  <a:txBody>
                    <a:bodyPr/>
                    <a:lstStyle/>
                    <a:p>
                      <a:r>
                        <a:rPr lang="en-IN" dirty="0">
                          <a:solidFill>
                            <a:schemeClr val="tx1"/>
                          </a:solidFill>
                        </a:rPr>
                        <a:t>If-Modified-Since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Specifies if the file has been modified since a specific date</a:t>
                      </a:r>
                      <a:endParaRPr lang="en-IN"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330372528"/>
                  </a:ext>
                </a:extLst>
              </a:tr>
            </a:tbl>
          </a:graphicData>
        </a:graphic>
      </p:graphicFrame>
      <p:sp>
        <p:nvSpPr>
          <p:cNvPr id="6" name="Slide Number Placeholder 3">
            <a:extLst>
              <a:ext uri="{FF2B5EF4-FFF2-40B4-BE49-F238E27FC236}">
                <a16:creationId xmlns="" xmlns:a16="http://schemas.microsoft.com/office/drawing/2014/main" id="{66EA8101-4EB4-4D53-9CC4-F5BC97111183}"/>
              </a:ext>
            </a:extLst>
          </p:cNvPr>
          <p:cNvSpPr>
            <a:spLocks noGrp="1"/>
          </p:cNvSpPr>
          <p:nvPr>
            <p:ph type="sldNum" sz="quarter" idx="10"/>
          </p:nvPr>
        </p:nvSpPr>
        <p:spPr/>
        <p:txBody>
          <a:bodyPr/>
          <a:lstStyle/>
          <a:p>
            <a:fld id="{68151E55-6873-49E2-B8D5-2F265E6F1973}" type="slidenum">
              <a:rPr lang="en-US" smtClean="0"/>
              <a:pPr/>
              <a:t>55</a:t>
            </a:fld>
            <a:endParaRPr lang="en-US"/>
          </a:p>
        </p:txBody>
      </p:sp>
    </p:spTree>
    <p:extLst>
      <p:ext uri="{BB962C8B-B14F-4D97-AF65-F5344CB8AC3E}">
        <p14:creationId xmlns="" xmlns:p14="http://schemas.microsoft.com/office/powerpoint/2010/main" val="976999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BACD8-4DF1-4309-89EA-028FC3BBB399}"/>
              </a:ext>
            </a:extLst>
          </p:cNvPr>
          <p:cNvSpPr>
            <a:spLocks noGrp="1"/>
          </p:cNvSpPr>
          <p:nvPr>
            <p:ph type="title"/>
          </p:nvPr>
        </p:nvSpPr>
        <p:spPr/>
        <p:txBody>
          <a:bodyPr/>
          <a:lstStyle/>
          <a:p>
            <a:r>
              <a:rPr lang="en-US" i="0" dirty="0"/>
              <a:t>Table 10.3 Response header names</a:t>
            </a:r>
          </a:p>
        </p:txBody>
      </p:sp>
      <p:graphicFrame>
        <p:nvGraphicFramePr>
          <p:cNvPr id="3" name="Table 2">
            <a:extLst>
              <a:ext uri="{FF2B5EF4-FFF2-40B4-BE49-F238E27FC236}">
                <a16:creationId xmlns="" xmlns:a16="http://schemas.microsoft.com/office/drawing/2014/main" id="{BEC3E318-828E-4A3B-98A3-AFD46066DBE5}"/>
              </a:ext>
            </a:extLst>
          </p:cNvPr>
          <p:cNvGraphicFramePr>
            <a:graphicFrameLocks noGrp="1"/>
          </p:cNvGraphicFramePr>
          <p:nvPr>
            <p:extLst>
              <p:ext uri="{D42A27DB-BD31-4B8C-83A1-F6EECF244321}">
                <p14:modId xmlns="" xmlns:p14="http://schemas.microsoft.com/office/powerpoint/2010/main" val="1917583081"/>
              </p:ext>
            </p:extLst>
          </p:nvPr>
        </p:nvGraphicFramePr>
        <p:xfrm>
          <a:off x="670560" y="1418771"/>
          <a:ext cx="10850880" cy="4754880"/>
        </p:xfrm>
        <a:graphic>
          <a:graphicData uri="http://schemas.openxmlformats.org/drawingml/2006/table">
            <a:tbl>
              <a:tblPr firstRow="1" bandRow="1">
                <a:tableStyleId>{5C22544A-7EE6-4342-B048-85BDC9FD1C3A}</a:tableStyleId>
              </a:tblPr>
              <a:tblGrid>
                <a:gridCol w="2804160">
                  <a:extLst>
                    <a:ext uri="{9D8B030D-6E8A-4147-A177-3AD203B41FA5}">
                      <a16:colId xmlns="" xmlns:a16="http://schemas.microsoft.com/office/drawing/2014/main" val="1898983139"/>
                    </a:ext>
                  </a:extLst>
                </a:gridCol>
                <a:gridCol w="8046720">
                  <a:extLst>
                    <a:ext uri="{9D8B030D-6E8A-4147-A177-3AD203B41FA5}">
                      <a16:colId xmlns="" xmlns:a16="http://schemas.microsoft.com/office/drawing/2014/main" val="556584882"/>
                    </a:ext>
                  </a:extLst>
                </a:gridCol>
              </a:tblGrid>
              <a:tr h="370840">
                <a:tc>
                  <a:txBody>
                    <a:bodyPr/>
                    <a:lstStyle/>
                    <a:p>
                      <a:pPr algn="ctr"/>
                      <a:r>
                        <a:rPr lang="en-IN" sz="2000" b="0" i="1" dirty="0">
                          <a:solidFill>
                            <a:schemeClr val="tx1"/>
                          </a:solidFill>
                        </a:rPr>
                        <a:t>Header</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000" b="0" i="1" dirty="0">
                          <a:solidFill>
                            <a:schemeClr val="tx1"/>
                          </a:solidFill>
                        </a:rPr>
                        <a:t>Description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 xmlns:a16="http://schemas.microsoft.com/office/drawing/2014/main" val="2028555015"/>
                  </a:ext>
                </a:extLst>
              </a:tr>
              <a:tr h="370840">
                <a:tc>
                  <a:txBody>
                    <a:bodyPr/>
                    <a:lstStyle/>
                    <a:p>
                      <a:r>
                        <a:rPr lang="en-IN" sz="2000" dirty="0">
                          <a:solidFill>
                            <a:schemeClr val="tx1"/>
                          </a:solidFill>
                        </a:rPr>
                        <a:t>Date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Shows the current date</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1286564285"/>
                  </a:ext>
                </a:extLst>
              </a:tr>
              <a:tr h="370840">
                <a:tc>
                  <a:txBody>
                    <a:bodyPr/>
                    <a:lstStyle/>
                    <a:p>
                      <a:r>
                        <a:rPr lang="en-IN" sz="2000" dirty="0">
                          <a:solidFill>
                            <a:schemeClr val="tx1"/>
                          </a:solidFill>
                        </a:rPr>
                        <a:t>Upgrade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Specifies the preferred communication protocol</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446880650"/>
                  </a:ext>
                </a:extLst>
              </a:tr>
              <a:tr h="370840">
                <a:tc>
                  <a:txBody>
                    <a:bodyPr/>
                    <a:lstStyle/>
                    <a:p>
                      <a:r>
                        <a:rPr lang="en-IN" sz="2000" dirty="0">
                          <a:solidFill>
                            <a:schemeClr val="tx1"/>
                          </a:solidFill>
                        </a:rPr>
                        <a:t>Server</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Gives information about the server</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742858526"/>
                  </a:ext>
                </a:extLst>
              </a:tr>
              <a:tr h="370840">
                <a:tc>
                  <a:txBody>
                    <a:bodyPr/>
                    <a:lstStyle/>
                    <a:p>
                      <a:r>
                        <a:rPr lang="en-IN" sz="2000" dirty="0">
                          <a:solidFill>
                            <a:schemeClr val="tx1"/>
                          </a:solidFill>
                        </a:rPr>
                        <a:t>Set-Cookie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The server asks the client to save a cookie</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923861588"/>
                  </a:ext>
                </a:extLst>
              </a:tr>
              <a:tr h="370840">
                <a:tc>
                  <a:txBody>
                    <a:bodyPr/>
                    <a:lstStyle/>
                    <a:p>
                      <a:r>
                        <a:rPr lang="en-IN" sz="2000" dirty="0">
                          <a:solidFill>
                            <a:schemeClr val="tx1"/>
                          </a:solidFill>
                        </a:rPr>
                        <a:t>Content-Encoding</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Specifies the encoding scheme</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1910021711"/>
                  </a:ext>
                </a:extLst>
              </a:tr>
              <a:tr h="370840">
                <a:tc>
                  <a:txBody>
                    <a:bodyPr/>
                    <a:lstStyle/>
                    <a:p>
                      <a:r>
                        <a:rPr lang="en-IN" sz="2000" dirty="0">
                          <a:solidFill>
                            <a:schemeClr val="tx1"/>
                          </a:solidFill>
                        </a:rPr>
                        <a:t>Content-Language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Specifies the language</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605104418"/>
                  </a:ext>
                </a:extLst>
              </a:tr>
              <a:tr h="370840">
                <a:tc>
                  <a:txBody>
                    <a:bodyPr/>
                    <a:lstStyle/>
                    <a:p>
                      <a:r>
                        <a:rPr lang="en-IN" sz="2000" dirty="0">
                          <a:solidFill>
                            <a:schemeClr val="tx1"/>
                          </a:solidFill>
                        </a:rPr>
                        <a:t>Content-Length</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Shows the length of the document</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1204218290"/>
                  </a:ext>
                </a:extLst>
              </a:tr>
              <a:tr h="370840">
                <a:tc>
                  <a:txBody>
                    <a:bodyPr/>
                    <a:lstStyle/>
                    <a:p>
                      <a:r>
                        <a:rPr lang="en-IN" sz="2000" dirty="0">
                          <a:solidFill>
                            <a:schemeClr val="tx1"/>
                          </a:solidFill>
                        </a:rPr>
                        <a:t>Content-Type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Specifies the media type</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736318332"/>
                  </a:ext>
                </a:extLst>
              </a:tr>
              <a:tr h="370840">
                <a:tc>
                  <a:txBody>
                    <a:bodyPr/>
                    <a:lstStyle/>
                    <a:p>
                      <a:r>
                        <a:rPr lang="en-IN" sz="2000" dirty="0">
                          <a:solidFill>
                            <a:schemeClr val="tx1"/>
                          </a:solidFill>
                        </a:rPr>
                        <a:t>Location</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To ask the client to send the request to another site</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544417082"/>
                  </a:ext>
                </a:extLst>
              </a:tr>
              <a:tr h="370840">
                <a:tc>
                  <a:txBody>
                    <a:bodyPr/>
                    <a:lstStyle/>
                    <a:p>
                      <a:r>
                        <a:rPr lang="en-IN" sz="2000" dirty="0">
                          <a:solidFill>
                            <a:schemeClr val="tx1"/>
                          </a:solidFill>
                        </a:rPr>
                        <a:t>Accept-Ranges</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The server will accept the requested byte-ranges</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689545751"/>
                  </a:ext>
                </a:extLst>
              </a:tr>
              <a:tr h="370840">
                <a:tc>
                  <a:txBody>
                    <a:bodyPr/>
                    <a:lstStyle/>
                    <a:p>
                      <a:r>
                        <a:rPr lang="en-IN" sz="2000" dirty="0">
                          <a:solidFill>
                            <a:schemeClr val="tx1"/>
                          </a:solidFill>
                        </a:rPr>
                        <a:t>Last-modified</a:t>
                      </a: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Gives the date and time of the last change</a:t>
                      </a:r>
                      <a:endParaRPr lang="en-IN" sz="2000" dirty="0">
                        <a:solidFill>
                          <a:schemeClr val="tx1"/>
                        </a:solidFill>
                      </a:endParaRPr>
                    </a:p>
                  </a:txBody>
                  <a:tcPr marL="121920" marR="121920">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 xmlns:a16="http://schemas.microsoft.com/office/drawing/2014/main" val="3330372528"/>
                  </a:ext>
                </a:extLst>
              </a:tr>
            </a:tbl>
          </a:graphicData>
        </a:graphic>
      </p:graphicFrame>
      <p:sp>
        <p:nvSpPr>
          <p:cNvPr id="6" name="Slide Number Placeholder 3">
            <a:extLst>
              <a:ext uri="{FF2B5EF4-FFF2-40B4-BE49-F238E27FC236}">
                <a16:creationId xmlns="" xmlns:a16="http://schemas.microsoft.com/office/drawing/2014/main" id="{66EA8101-4EB4-4D53-9CC4-F5BC97111183}"/>
              </a:ext>
            </a:extLst>
          </p:cNvPr>
          <p:cNvSpPr>
            <a:spLocks noGrp="1"/>
          </p:cNvSpPr>
          <p:nvPr>
            <p:ph type="sldNum" sz="quarter" idx="10"/>
          </p:nvPr>
        </p:nvSpPr>
        <p:spPr/>
        <p:txBody>
          <a:bodyPr/>
          <a:lstStyle/>
          <a:p>
            <a:fld id="{68151E55-6873-49E2-B8D5-2F265E6F1973}" type="slidenum">
              <a:rPr lang="en-US" smtClean="0"/>
              <a:pPr/>
              <a:t>56</a:t>
            </a:fld>
            <a:endParaRPr lang="en-US"/>
          </a:p>
        </p:txBody>
      </p:sp>
    </p:spTree>
    <p:extLst>
      <p:ext uri="{BB962C8B-B14F-4D97-AF65-F5344CB8AC3E}">
        <p14:creationId xmlns="" xmlns:p14="http://schemas.microsoft.com/office/powerpoint/2010/main" val="3774586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0" y="164843"/>
            <a:ext cx="11277600" cy="678611"/>
          </a:xfrm>
        </p:spPr>
        <p:txBody>
          <a:bodyPr/>
          <a:lstStyle/>
          <a:p>
            <a:r>
              <a:rPr lang="en-US" altLang="en-US" dirty="0" smtClean="0">
                <a:solidFill>
                  <a:schemeClr val="tx1"/>
                </a:solidFill>
              </a:rPr>
              <a:t>Example </a:t>
            </a:r>
            <a:r>
              <a:rPr lang="en-US" altLang="en-US" dirty="0">
                <a:solidFill>
                  <a:schemeClr val="tx1"/>
                </a:solidFill>
              </a:rPr>
              <a:t>10.6</a:t>
            </a:r>
          </a:p>
        </p:txBody>
      </p:sp>
      <p:pic>
        <p:nvPicPr>
          <p:cNvPr id="9" name="Picture 2" descr="A diagram shows an example for the request message and the response message between client and server.">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33190" y="957346"/>
            <a:ext cx="6463503" cy="48836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a:xfrm>
            <a:off x="3539412" y="6394322"/>
            <a:ext cx="3657600" cy="192024"/>
          </a:xfrm>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57</a:t>
            </a:fld>
            <a:endParaRPr lang="en-US"/>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6736703" y="259664"/>
            <a:ext cx="4960774" cy="6374392"/>
          </a:xfrm>
          <a:ln>
            <a:solidFill>
              <a:schemeClr val="bg1"/>
            </a:solidFill>
          </a:ln>
        </p:spPr>
        <p:txBody>
          <a:bodyPr/>
          <a:lstStyle/>
          <a:p>
            <a:pPr marL="457200" indent="-457200">
              <a:buFont typeface="Wingdings" pitchFamily="2" charset="2"/>
              <a:buChar char="ü"/>
            </a:pPr>
            <a:r>
              <a:rPr lang="en-US" sz="2000" i="0" dirty="0" smtClean="0"/>
              <a:t>In this example </a:t>
            </a:r>
            <a:r>
              <a:rPr lang="en-US" sz="2000" i="0" dirty="0" smtClean="0">
                <a:solidFill>
                  <a:srgbClr val="FF0000"/>
                </a:solidFill>
              </a:rPr>
              <a:t>client wants to retrieve </a:t>
            </a:r>
            <a:r>
              <a:rPr lang="en-US" sz="2000" i="0" dirty="0">
                <a:solidFill>
                  <a:srgbClr val="FF0000"/>
                </a:solidFill>
              </a:rPr>
              <a:t>a document </a:t>
            </a:r>
            <a:r>
              <a:rPr lang="en-US" sz="2000" i="0" dirty="0"/>
              <a:t>(see Figure 10.13). We </a:t>
            </a:r>
            <a:r>
              <a:rPr lang="en-US" sz="2000" i="0" dirty="0">
                <a:solidFill>
                  <a:srgbClr val="FF0000"/>
                </a:solidFill>
              </a:rPr>
              <a:t>use the GET method to retrieve an image</a:t>
            </a:r>
            <a:r>
              <a:rPr lang="en-US" sz="2000" i="0" dirty="0"/>
              <a:t> with the path </a:t>
            </a:r>
            <a:r>
              <a:rPr lang="en-US" sz="2000" i="0" dirty="0">
                <a:solidFill>
                  <a:srgbClr val="0070C0"/>
                </a:solidFill>
              </a:rPr>
              <a:t>/</a:t>
            </a:r>
            <a:r>
              <a:rPr lang="en-US" sz="2000" i="0" dirty="0" err="1">
                <a:solidFill>
                  <a:srgbClr val="0070C0"/>
                </a:solidFill>
              </a:rPr>
              <a:t>usr</a:t>
            </a:r>
            <a:r>
              <a:rPr lang="en-US" sz="2000" i="0" dirty="0">
                <a:solidFill>
                  <a:srgbClr val="0070C0"/>
                </a:solidFill>
              </a:rPr>
              <a:t>/bin/image1</a:t>
            </a:r>
            <a:r>
              <a:rPr lang="en-US" sz="2000" i="0" dirty="0"/>
              <a:t>. </a:t>
            </a:r>
            <a:endParaRPr lang="en-US" sz="2000" i="0" dirty="0" smtClean="0"/>
          </a:p>
          <a:p>
            <a:pPr marL="457200" indent="-457200">
              <a:buFont typeface="Wingdings" pitchFamily="2" charset="2"/>
              <a:buChar char="ü"/>
            </a:pPr>
            <a:r>
              <a:rPr lang="en-US" sz="2000" i="0" dirty="0" smtClean="0"/>
              <a:t>The </a:t>
            </a:r>
            <a:r>
              <a:rPr lang="en-US" sz="2000" i="0" dirty="0"/>
              <a:t>request line shows the method (GET), the URL, and the HTTP version (1.1). </a:t>
            </a:r>
            <a:endParaRPr lang="en-US" sz="2000" i="0" dirty="0" smtClean="0"/>
          </a:p>
          <a:p>
            <a:pPr marL="457200" indent="-457200">
              <a:buFont typeface="Wingdings" pitchFamily="2" charset="2"/>
              <a:buChar char="ü"/>
            </a:pPr>
            <a:r>
              <a:rPr lang="en-US" sz="2000" i="0" dirty="0" smtClean="0"/>
              <a:t>The </a:t>
            </a:r>
            <a:r>
              <a:rPr lang="en-US" sz="2000" i="0" dirty="0"/>
              <a:t>header has two lines that show that the client can accept images in the GIF or JPEG format. </a:t>
            </a:r>
            <a:endParaRPr lang="en-US" sz="2000" i="0" dirty="0" smtClean="0"/>
          </a:p>
          <a:p>
            <a:pPr marL="457200" indent="-457200">
              <a:buFont typeface="Wingdings" pitchFamily="2" charset="2"/>
              <a:buChar char="ü"/>
            </a:pPr>
            <a:r>
              <a:rPr lang="en-US" sz="2000" i="0" dirty="0" smtClean="0"/>
              <a:t>The </a:t>
            </a:r>
            <a:r>
              <a:rPr lang="en-US" sz="2000" i="0" dirty="0"/>
              <a:t>request does not have a body. The response message contains the status line and four lines of header. </a:t>
            </a:r>
            <a:endParaRPr lang="en-US" sz="2000" i="0" dirty="0" smtClean="0"/>
          </a:p>
          <a:p>
            <a:pPr marL="457200" indent="-457200">
              <a:buFont typeface="Wingdings" pitchFamily="2" charset="2"/>
              <a:buChar char="ü"/>
            </a:pPr>
            <a:r>
              <a:rPr lang="en-US" sz="2000" i="0" dirty="0" smtClean="0"/>
              <a:t>The </a:t>
            </a:r>
            <a:r>
              <a:rPr lang="en-US" sz="2000" i="0" dirty="0"/>
              <a:t>header lines define the date, server, content encoding (MIME version, which will be described in electronic mail), and length of the document. The body of the document follows the header. </a:t>
            </a:r>
          </a:p>
        </p:txBody>
      </p:sp>
      <p:sp>
        <p:nvSpPr>
          <p:cNvPr id="10" name="Rectangle 9"/>
          <p:cNvSpPr/>
          <p:nvPr/>
        </p:nvSpPr>
        <p:spPr>
          <a:xfrm>
            <a:off x="2779655" y="5996865"/>
            <a:ext cx="1479892" cy="369332"/>
          </a:xfrm>
          <a:prstGeom prst="rect">
            <a:avLst/>
          </a:prstGeom>
        </p:spPr>
        <p:txBody>
          <a:bodyPr wrap="none">
            <a:spAutoFit/>
          </a:bodyPr>
          <a:lstStyle/>
          <a:p>
            <a:r>
              <a:rPr lang="en-US" dirty="0" smtClean="0"/>
              <a:t>Figure 10.13. </a:t>
            </a:r>
            <a:endParaRPr lang="en-US" dirty="0"/>
          </a:p>
        </p:txBody>
      </p:sp>
    </p:spTree>
    <p:extLst>
      <p:ext uri="{BB962C8B-B14F-4D97-AF65-F5344CB8AC3E}">
        <p14:creationId xmlns="" xmlns:p14="http://schemas.microsoft.com/office/powerpoint/2010/main" val="3531238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457200" y="248820"/>
            <a:ext cx="4525347" cy="572275"/>
          </a:xfrm>
        </p:spPr>
        <p:txBody>
          <a:bodyPr/>
          <a:lstStyle/>
          <a:p>
            <a:r>
              <a:rPr lang="en-US" altLang="en-US" dirty="0" smtClean="0">
                <a:solidFill>
                  <a:schemeClr val="tx1"/>
                </a:solidFill>
              </a:rPr>
              <a:t>Example </a:t>
            </a:r>
            <a:r>
              <a:rPr lang="en-US" altLang="en-US" dirty="0">
                <a:solidFill>
                  <a:schemeClr val="tx1"/>
                </a:solidFill>
              </a:rPr>
              <a:t>10.7</a:t>
            </a:r>
          </a:p>
        </p:txBody>
      </p:sp>
      <p:pic>
        <p:nvPicPr>
          <p:cNvPr id="9" name="Picture 2" descr="A diagram shows an example for the request message and the response message between client and server.">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 y="662474"/>
            <a:ext cx="6270171" cy="5589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 xmlns:a16="http://schemas.microsoft.com/office/drawing/2014/main" id="{6DB666F1-80E9-4BAA-9EED-1FB58918E7BF}"/>
              </a:ext>
            </a:extLst>
          </p:cNvPr>
          <p:cNvSpPr>
            <a:spLocks noGrp="1"/>
          </p:cNvSpPr>
          <p:nvPr>
            <p:ph type="body" sz="quarter" idx="40"/>
          </p:nvPr>
        </p:nvSpPr>
        <p:spPr>
          <a:xfrm>
            <a:off x="4397829" y="6665976"/>
            <a:ext cx="3657600" cy="192024"/>
          </a:xfrm>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58</a:t>
            </a:fld>
            <a:endParaRPr lang="en-US"/>
          </a:p>
        </p:txBody>
      </p:sp>
      <p:sp>
        <p:nvSpPr>
          <p:cNvPr id="8" name="Content Placeholder 2">
            <a:extLst>
              <a:ext uri="{FF2B5EF4-FFF2-40B4-BE49-F238E27FC236}">
                <a16:creationId xmlns="" xmlns:a16="http://schemas.microsoft.com/office/drawing/2014/main" id="{7FAEA6A5-BBAD-4D40-8C38-B02CFBC8F971}"/>
              </a:ext>
            </a:extLst>
          </p:cNvPr>
          <p:cNvSpPr>
            <a:spLocks noGrp="1"/>
          </p:cNvSpPr>
          <p:nvPr>
            <p:ph sz="quarter" idx="11"/>
          </p:nvPr>
        </p:nvSpPr>
        <p:spPr>
          <a:xfrm>
            <a:off x="6382139" y="382556"/>
            <a:ext cx="5477069" cy="5971592"/>
          </a:xfrm>
        </p:spPr>
        <p:txBody>
          <a:bodyPr/>
          <a:lstStyle/>
          <a:p>
            <a:pPr>
              <a:buFont typeface="Wingdings" pitchFamily="2" charset="2"/>
              <a:buChar char="ü"/>
            </a:pPr>
            <a:r>
              <a:rPr lang="en-US" i="0" dirty="0"/>
              <a:t>In this example, the </a:t>
            </a:r>
            <a:r>
              <a:rPr lang="en-US" i="0" dirty="0">
                <a:solidFill>
                  <a:srgbClr val="FF0000"/>
                </a:solidFill>
              </a:rPr>
              <a:t>client wants to send a web page to be posted </a:t>
            </a:r>
            <a:r>
              <a:rPr lang="en-US" i="0" dirty="0"/>
              <a:t>on the </a:t>
            </a:r>
            <a:r>
              <a:rPr lang="en-US" i="0" dirty="0" smtClean="0"/>
              <a:t>server using </a:t>
            </a:r>
            <a:r>
              <a:rPr lang="en-US" i="0" dirty="0"/>
              <a:t>the PUT method. </a:t>
            </a:r>
            <a:endParaRPr lang="en-US" i="0" dirty="0" smtClean="0"/>
          </a:p>
          <a:p>
            <a:pPr>
              <a:buFont typeface="Wingdings" pitchFamily="2" charset="2"/>
              <a:buChar char="ü"/>
            </a:pPr>
            <a:r>
              <a:rPr lang="en-US" i="0" dirty="0" smtClean="0"/>
              <a:t>The </a:t>
            </a:r>
            <a:r>
              <a:rPr lang="en-US" i="0" dirty="0"/>
              <a:t>request line shows the method (PUT), URL, and HTTP version (1.1). </a:t>
            </a:r>
            <a:endParaRPr lang="en-US" i="0" dirty="0" smtClean="0"/>
          </a:p>
          <a:p>
            <a:pPr>
              <a:buFont typeface="Wingdings" pitchFamily="2" charset="2"/>
              <a:buChar char="ü"/>
            </a:pPr>
            <a:r>
              <a:rPr lang="en-US" i="0" dirty="0" smtClean="0"/>
              <a:t>There </a:t>
            </a:r>
            <a:r>
              <a:rPr lang="en-US" i="0" dirty="0"/>
              <a:t>are four lines of headers. </a:t>
            </a:r>
            <a:endParaRPr lang="en-US" i="0" dirty="0" smtClean="0"/>
          </a:p>
          <a:p>
            <a:pPr>
              <a:buFont typeface="Wingdings" pitchFamily="2" charset="2"/>
              <a:buChar char="ü"/>
            </a:pPr>
            <a:r>
              <a:rPr lang="en-US" i="0" dirty="0" smtClean="0"/>
              <a:t>The </a:t>
            </a:r>
            <a:r>
              <a:rPr lang="en-US" i="0" dirty="0"/>
              <a:t>request body contains the web page to be posted. </a:t>
            </a:r>
            <a:endParaRPr lang="en-US" i="0" dirty="0" smtClean="0"/>
          </a:p>
          <a:p>
            <a:pPr>
              <a:buFont typeface="Wingdings" pitchFamily="2" charset="2"/>
              <a:buChar char="ü"/>
            </a:pPr>
            <a:r>
              <a:rPr lang="en-US" i="0" dirty="0" smtClean="0"/>
              <a:t>The </a:t>
            </a:r>
            <a:r>
              <a:rPr lang="en-US" i="0" dirty="0"/>
              <a:t>response message contains the status line and four lines of headers. </a:t>
            </a:r>
            <a:endParaRPr lang="en-US" i="0" dirty="0" smtClean="0"/>
          </a:p>
          <a:p>
            <a:pPr>
              <a:buFont typeface="Wingdings" pitchFamily="2" charset="2"/>
              <a:buChar char="ü"/>
            </a:pPr>
            <a:r>
              <a:rPr lang="en-US" i="0" dirty="0" smtClean="0"/>
              <a:t>The </a:t>
            </a:r>
            <a:r>
              <a:rPr lang="en-US" i="0" dirty="0"/>
              <a:t>created document, which is a CGI document, is included as the body (see Figure 10.14).</a:t>
            </a:r>
          </a:p>
        </p:txBody>
      </p:sp>
      <p:sp>
        <p:nvSpPr>
          <p:cNvPr id="10" name="Rectangle 9"/>
          <p:cNvSpPr/>
          <p:nvPr/>
        </p:nvSpPr>
        <p:spPr>
          <a:xfrm>
            <a:off x="1716828" y="6267452"/>
            <a:ext cx="1499128" cy="369332"/>
          </a:xfrm>
          <a:prstGeom prst="rect">
            <a:avLst/>
          </a:prstGeom>
        </p:spPr>
        <p:txBody>
          <a:bodyPr wrap="none">
            <a:spAutoFit/>
          </a:bodyPr>
          <a:lstStyle/>
          <a:p>
            <a:r>
              <a:rPr lang="en-US" dirty="0" smtClean="0"/>
              <a:t>Figure 10.14).</a:t>
            </a:r>
            <a:endParaRPr lang="en-US" dirty="0"/>
          </a:p>
        </p:txBody>
      </p:sp>
      <p:sp>
        <p:nvSpPr>
          <p:cNvPr id="11" name="TextBox 10"/>
          <p:cNvSpPr txBox="1"/>
          <p:nvPr/>
        </p:nvSpPr>
        <p:spPr>
          <a:xfrm>
            <a:off x="4189445" y="849085"/>
            <a:ext cx="970383" cy="646331"/>
          </a:xfrm>
          <a:prstGeom prst="rect">
            <a:avLst/>
          </a:prstGeom>
          <a:noFill/>
        </p:spPr>
        <p:txBody>
          <a:bodyPr wrap="square" rtlCol="0">
            <a:spAutoFit/>
          </a:bodyPr>
          <a:lstStyle/>
          <a:p>
            <a:r>
              <a:rPr lang="en-US" dirty="0" smtClean="0"/>
              <a:t>Request line</a:t>
            </a:r>
            <a:endParaRPr lang="en-US" dirty="0"/>
          </a:p>
        </p:txBody>
      </p:sp>
      <p:sp>
        <p:nvSpPr>
          <p:cNvPr id="12" name="TextBox 11"/>
          <p:cNvSpPr txBox="1"/>
          <p:nvPr/>
        </p:nvSpPr>
        <p:spPr>
          <a:xfrm>
            <a:off x="4257869" y="1747934"/>
            <a:ext cx="1237862" cy="646331"/>
          </a:xfrm>
          <a:prstGeom prst="rect">
            <a:avLst/>
          </a:prstGeom>
          <a:noFill/>
        </p:spPr>
        <p:txBody>
          <a:bodyPr wrap="square" rtlCol="0">
            <a:spAutoFit/>
          </a:bodyPr>
          <a:lstStyle/>
          <a:p>
            <a:r>
              <a:rPr lang="en-US" dirty="0" smtClean="0"/>
              <a:t>Header line</a:t>
            </a:r>
            <a:endParaRPr lang="en-US" dirty="0"/>
          </a:p>
        </p:txBody>
      </p:sp>
      <p:sp>
        <p:nvSpPr>
          <p:cNvPr id="13" name="TextBox 12"/>
          <p:cNvSpPr txBox="1"/>
          <p:nvPr/>
        </p:nvSpPr>
        <p:spPr>
          <a:xfrm>
            <a:off x="4267199" y="2951583"/>
            <a:ext cx="970383" cy="369332"/>
          </a:xfrm>
          <a:prstGeom prst="rect">
            <a:avLst/>
          </a:prstGeom>
          <a:noFill/>
        </p:spPr>
        <p:txBody>
          <a:bodyPr wrap="square" rtlCol="0">
            <a:spAutoFit/>
          </a:bodyPr>
          <a:lstStyle/>
          <a:p>
            <a:r>
              <a:rPr lang="en-US" dirty="0" smtClean="0"/>
              <a:t>Body</a:t>
            </a:r>
            <a:endParaRPr lang="en-US" dirty="0"/>
          </a:p>
        </p:txBody>
      </p:sp>
      <p:pic>
        <p:nvPicPr>
          <p:cNvPr id="91137" name="Picture 1"/>
          <p:cNvPicPr>
            <a:picLocks noChangeAspect="1" noChangeArrowheads="1"/>
          </p:cNvPicPr>
          <p:nvPr/>
        </p:nvPicPr>
        <p:blipFill>
          <a:blip r:embed="rId3"/>
          <a:srcRect/>
          <a:stretch>
            <a:fillRect/>
          </a:stretch>
        </p:blipFill>
        <p:spPr bwMode="auto">
          <a:xfrm>
            <a:off x="1582165" y="3686176"/>
            <a:ext cx="658028" cy="2434706"/>
          </a:xfrm>
          <a:prstGeom prst="rect">
            <a:avLst/>
          </a:prstGeom>
          <a:noFill/>
          <a:ln w="9525">
            <a:noFill/>
            <a:miter lim="800000"/>
            <a:headEnd/>
            <a:tailEnd/>
          </a:ln>
          <a:effectLst/>
        </p:spPr>
      </p:pic>
      <p:sp>
        <p:nvSpPr>
          <p:cNvPr id="14" name="TextBox 13"/>
          <p:cNvSpPr txBox="1"/>
          <p:nvPr/>
        </p:nvSpPr>
        <p:spPr>
          <a:xfrm>
            <a:off x="4279639" y="2478832"/>
            <a:ext cx="1300067" cy="369332"/>
          </a:xfrm>
          <a:prstGeom prst="rect">
            <a:avLst/>
          </a:prstGeom>
          <a:noFill/>
        </p:spPr>
        <p:txBody>
          <a:bodyPr wrap="square" rtlCol="0">
            <a:spAutoFit/>
          </a:bodyPr>
          <a:lstStyle/>
          <a:p>
            <a:r>
              <a:rPr lang="en-US" dirty="0" smtClean="0"/>
              <a:t>Blank line</a:t>
            </a:r>
            <a:endParaRPr lang="en-US" dirty="0"/>
          </a:p>
        </p:txBody>
      </p:sp>
    </p:spTree>
    <p:extLst>
      <p:ext uri="{BB962C8B-B14F-4D97-AF65-F5344CB8AC3E}">
        <p14:creationId xmlns="" xmlns:p14="http://schemas.microsoft.com/office/powerpoint/2010/main" val="212496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025" y="702345"/>
            <a:ext cx="11029315" cy="482644"/>
          </a:xfrm>
        </p:spPr>
        <p:txBody>
          <a:bodyPr>
            <a:noAutofit/>
          </a:bodyPr>
          <a:lstStyle/>
          <a:p>
            <a:r>
              <a:rPr lang="en-IN" altLang="en-US" sz="3200" dirty="0"/>
              <a:t>Conditional Request</a:t>
            </a:r>
          </a:p>
        </p:txBody>
      </p:sp>
      <p:sp>
        <p:nvSpPr>
          <p:cNvPr id="6" name="Content Placeholder 5"/>
          <p:cNvSpPr>
            <a:spLocks noGrp="1"/>
          </p:cNvSpPr>
          <p:nvPr>
            <p:ph idx="1"/>
          </p:nvPr>
        </p:nvSpPr>
        <p:spPr>
          <a:xfrm>
            <a:off x="347950" y="1287625"/>
            <a:ext cx="11029615" cy="3791002"/>
          </a:xfrm>
        </p:spPr>
        <p:txBody>
          <a:bodyPr>
            <a:normAutofit/>
          </a:bodyPr>
          <a:lstStyle/>
          <a:p>
            <a:r>
              <a:rPr lang="en-US" dirty="0"/>
              <a:t>A client can add a condition in its request. In this case, the server will send the</a:t>
            </a:r>
            <a:r>
              <a:rPr lang="en-IN" altLang="en-US" dirty="0"/>
              <a:t> </a:t>
            </a:r>
            <a:r>
              <a:rPr lang="en-US" dirty="0"/>
              <a:t>requested web page if the condition is met or inform the client otherwise.</a:t>
            </a:r>
          </a:p>
          <a:p>
            <a:r>
              <a:rPr lang="en-US" dirty="0"/>
              <a:t>One of</a:t>
            </a:r>
            <a:r>
              <a:rPr lang="en-IN" altLang="en-US" dirty="0"/>
              <a:t> </a:t>
            </a:r>
            <a:r>
              <a:rPr lang="en-US" dirty="0"/>
              <a:t>the most common conditions imposed by the client is the time and date the web</a:t>
            </a:r>
            <a:r>
              <a:rPr lang="en-IN" altLang="en-US" dirty="0"/>
              <a:t> </a:t>
            </a:r>
            <a:r>
              <a:rPr lang="en-US" dirty="0"/>
              <a:t>page is modified. </a:t>
            </a:r>
          </a:p>
          <a:p>
            <a:r>
              <a:rPr lang="en-US" dirty="0"/>
              <a:t>The client can send the header line </a:t>
            </a:r>
            <a:r>
              <a:rPr lang="en-US" b="1" i="1" dirty="0"/>
              <a:t>If-Modified-Since</a:t>
            </a:r>
            <a:r>
              <a:rPr lang="en-US" dirty="0"/>
              <a:t> with the</a:t>
            </a:r>
            <a:r>
              <a:rPr lang="en-IN" altLang="en-US" dirty="0"/>
              <a:t> </a:t>
            </a:r>
            <a:r>
              <a:rPr lang="en-US" dirty="0"/>
              <a:t>request to tell the server that it needs the page only if it is modified after a certain</a:t>
            </a:r>
            <a:r>
              <a:rPr lang="en-IN" altLang="en-US" dirty="0"/>
              <a:t> </a:t>
            </a:r>
            <a:r>
              <a:rPr lang="en-US" dirty="0"/>
              <a:t>point in time.</a:t>
            </a:r>
          </a:p>
        </p:txBody>
      </p:sp>
      <p:sp>
        <p:nvSpPr>
          <p:cNvPr id="4" name="Slide Number Placeholder 3"/>
          <p:cNvSpPr>
            <a:spLocks noGrp="1"/>
          </p:cNvSpPr>
          <p:nvPr>
            <p:ph type="sldNum" sz="quarter" idx="12"/>
          </p:nvPr>
        </p:nvSpPr>
        <p:spPr/>
        <p:txBody>
          <a:bodyPr/>
          <a:lstStyle/>
          <a:p>
            <a:fld id="{3A98EE3D-8CD1-4C3F-BD1C-C98C9596463C}" type="slidenum">
              <a:rPr lang="en-US" smtClean="0"/>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2"/>
            <a:ext cx="11029315" cy="645795"/>
          </a:xfrm>
        </p:spPr>
        <p:txBody>
          <a:bodyPr/>
          <a:lstStyle/>
          <a:p>
            <a:r>
              <a:rPr lang="en-IN" altLang="en-US"/>
              <a:t>Providing Services</a:t>
            </a:r>
          </a:p>
        </p:txBody>
      </p:sp>
      <p:sp>
        <p:nvSpPr>
          <p:cNvPr id="3" name="Content Placeholder 2"/>
          <p:cNvSpPr>
            <a:spLocks noGrp="1"/>
          </p:cNvSpPr>
          <p:nvPr>
            <p:ph idx="1"/>
          </p:nvPr>
        </p:nvSpPr>
        <p:spPr>
          <a:xfrm>
            <a:off x="581025" y="1584962"/>
            <a:ext cx="11029315" cy="4225925"/>
          </a:xfrm>
        </p:spPr>
        <p:txBody>
          <a:bodyPr>
            <a:normAutofit fontScale="95000" lnSpcReduction="10000"/>
          </a:bodyPr>
          <a:lstStyle/>
          <a:p>
            <a:r>
              <a:rPr lang="en-IN" dirty="0"/>
              <a:t>The </a:t>
            </a:r>
            <a:r>
              <a:rPr lang="en-IN" dirty="0" smtClean="0"/>
              <a:t>application </a:t>
            </a:r>
            <a:r>
              <a:rPr lang="en-IN" dirty="0"/>
              <a:t>layer </a:t>
            </a:r>
            <a:r>
              <a:rPr lang="en-IN" dirty="0" smtClean="0"/>
              <a:t>is </a:t>
            </a:r>
            <a:r>
              <a:rPr lang="en-IN" dirty="0">
                <a:solidFill>
                  <a:srgbClr val="FF0000"/>
                </a:solidFill>
              </a:rPr>
              <a:t>highest layer </a:t>
            </a:r>
            <a:r>
              <a:rPr lang="en-IN" dirty="0"/>
              <a:t>in protocol suite and </a:t>
            </a:r>
            <a:r>
              <a:rPr lang="en-IN" dirty="0">
                <a:solidFill>
                  <a:srgbClr val="FF0000"/>
                </a:solidFill>
              </a:rPr>
              <a:t>its services only depends upon protocols in transport layer</a:t>
            </a:r>
            <a:r>
              <a:rPr lang="en-IN" dirty="0" smtClean="0"/>
              <a:t>.</a:t>
            </a:r>
          </a:p>
          <a:p>
            <a:r>
              <a:rPr lang="en-IN" dirty="0" smtClean="0"/>
              <a:t>Application layer is the </a:t>
            </a:r>
            <a:r>
              <a:rPr lang="en-IN" dirty="0" smtClean="0">
                <a:solidFill>
                  <a:srgbClr val="FF0000"/>
                </a:solidFill>
              </a:rPr>
              <a:t>only layer that provides services to the Internet user</a:t>
            </a:r>
            <a:r>
              <a:rPr lang="en-IN" dirty="0" smtClean="0"/>
              <a:t>.</a:t>
            </a:r>
          </a:p>
          <a:p>
            <a:r>
              <a:rPr lang="en-IN" dirty="0" smtClean="0"/>
              <a:t>The flexibility of the application layer </a:t>
            </a:r>
            <a:r>
              <a:rPr lang="en-IN" dirty="0" smtClean="0">
                <a:solidFill>
                  <a:srgbClr val="FF0000"/>
                </a:solidFill>
              </a:rPr>
              <a:t>allows new application protocols to be easily added</a:t>
            </a:r>
            <a:r>
              <a:rPr lang="en-IN" dirty="0" smtClean="0"/>
              <a:t> to the Internet.</a:t>
            </a:r>
            <a:endParaRPr lang="en-IN" dirty="0"/>
          </a:p>
          <a:p>
            <a:r>
              <a:rPr lang="en-IN" dirty="0">
                <a:solidFill>
                  <a:srgbClr val="FF0000"/>
                </a:solidFill>
              </a:rPr>
              <a:t>New protocols can be added and removed </a:t>
            </a:r>
            <a:r>
              <a:rPr lang="en-IN" dirty="0"/>
              <a:t>from this layer easily as long as new added protocols </a:t>
            </a:r>
            <a:r>
              <a:rPr lang="en-IN" dirty="0">
                <a:solidFill>
                  <a:srgbClr val="FF0000"/>
                </a:solidFill>
              </a:rPr>
              <a:t>works with </a:t>
            </a:r>
            <a:r>
              <a:rPr lang="en-IN" dirty="0" smtClean="0">
                <a:solidFill>
                  <a:srgbClr val="FF0000"/>
                </a:solidFill>
              </a:rPr>
              <a:t>protocols </a:t>
            </a:r>
            <a:r>
              <a:rPr lang="en-IN" dirty="0">
                <a:solidFill>
                  <a:srgbClr val="FF0000"/>
                </a:solidFill>
              </a:rPr>
              <a:t>provided by transport layer</a:t>
            </a:r>
            <a:r>
              <a:rPr lang="en-IN" dirty="0"/>
              <a:t>.</a:t>
            </a:r>
          </a:p>
          <a:p>
            <a:r>
              <a:rPr lang="en-IN" dirty="0" smtClean="0"/>
              <a:t>When </a:t>
            </a:r>
            <a:r>
              <a:rPr lang="en-IN" dirty="0"/>
              <a:t>the Internet was created, only a few application protocols were available to the users; today we cannot give a number for these protocols because new ones are being added constantly.</a:t>
            </a:r>
          </a:p>
        </p:txBody>
      </p:sp>
      <p:sp>
        <p:nvSpPr>
          <p:cNvPr id="4" name="Slide Number Placeholder 3"/>
          <p:cNvSpPr>
            <a:spLocks noGrp="1"/>
          </p:cNvSpPr>
          <p:nvPr>
            <p:ph type="sldNum" sz="quarter" idx="12"/>
          </p:nvPr>
        </p:nvSpPr>
        <p:spPr/>
        <p:txBody>
          <a:bodyPr/>
          <a:lstStyle/>
          <a:p>
            <a:fld id="{3A98EE3D-8CD1-4C3F-BD1C-C98C9596463C}" type="slidenum">
              <a:rPr lang="en-US" smtClean="0"/>
              <a:pPr/>
              <a:t>6</a:t>
            </a:fld>
            <a:endParaRPr lang="en-US"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p:txBody>
          <a:bodyPr/>
          <a:lstStyle/>
          <a:p>
            <a:r>
              <a:rPr lang="en-US" dirty="0">
                <a:latin typeface="+mj-lt"/>
              </a:rPr>
              <a:t>Example 10.8</a:t>
            </a:r>
          </a:p>
        </p:txBody>
      </p:sp>
      <p:sp>
        <p:nvSpPr>
          <p:cNvPr id="5" name="Content Placeholder 2">
            <a:extLst>
              <a:ext uri="{FF2B5EF4-FFF2-40B4-BE49-F238E27FC236}">
                <a16:creationId xmlns="" xmlns:a16="http://schemas.microsoft.com/office/drawing/2014/main" id="{C0F5693D-E7D7-4946-8B04-21A888FFF50B}"/>
              </a:ext>
            </a:extLst>
          </p:cNvPr>
          <p:cNvSpPr>
            <a:spLocks noGrp="1"/>
          </p:cNvSpPr>
          <p:nvPr>
            <p:ph sz="quarter" idx="11"/>
          </p:nvPr>
        </p:nvSpPr>
        <p:spPr>
          <a:xfrm>
            <a:off x="457200" y="1056571"/>
            <a:ext cx="11277600" cy="835119"/>
          </a:xfrm>
        </p:spPr>
        <p:txBody>
          <a:bodyPr/>
          <a:lstStyle/>
          <a:p>
            <a:r>
              <a:rPr lang="en-US" i="0" dirty="0"/>
              <a:t>The following shows how a client imposes the modification data and time condition on a request.</a:t>
            </a:r>
          </a:p>
        </p:txBody>
      </p:sp>
      <p:graphicFrame>
        <p:nvGraphicFramePr>
          <p:cNvPr id="11" name="Table 3">
            <a:extLst>
              <a:ext uri="{FF2B5EF4-FFF2-40B4-BE49-F238E27FC236}">
                <a16:creationId xmlns="" xmlns:a16="http://schemas.microsoft.com/office/drawing/2014/main" id="{5AD33D80-61EF-4559-84AF-BEFF88E8393E}"/>
              </a:ext>
            </a:extLst>
          </p:cNvPr>
          <p:cNvGraphicFramePr>
            <a:graphicFrameLocks noGrp="1"/>
          </p:cNvGraphicFramePr>
          <p:nvPr>
            <p:extLst>
              <p:ext uri="{D42A27DB-BD31-4B8C-83A1-F6EECF244321}">
                <p14:modId xmlns="" xmlns:p14="http://schemas.microsoft.com/office/powerpoint/2010/main" val="737885095"/>
              </p:ext>
            </p:extLst>
          </p:nvPr>
        </p:nvGraphicFramePr>
        <p:xfrm>
          <a:off x="609600" y="2006123"/>
          <a:ext cx="10972800" cy="1112520"/>
        </p:xfrm>
        <a:graphic>
          <a:graphicData uri="http://schemas.openxmlformats.org/drawingml/2006/table">
            <a:tbl>
              <a:tblPr firstRow="1" bandRow="1">
                <a:tableStyleId>{5C22544A-7EE6-4342-B048-85BDC9FD1C3A}</a:tableStyleId>
              </a:tblPr>
              <a:tblGrid>
                <a:gridCol w="8778240">
                  <a:extLst>
                    <a:ext uri="{9D8B030D-6E8A-4147-A177-3AD203B41FA5}">
                      <a16:colId xmlns="" xmlns:a16="http://schemas.microsoft.com/office/drawing/2014/main" val="2402452782"/>
                    </a:ext>
                  </a:extLst>
                </a:gridCol>
                <a:gridCol w="2194560">
                  <a:extLst>
                    <a:ext uri="{9D8B030D-6E8A-4147-A177-3AD203B41FA5}">
                      <a16:colId xmlns="" xmlns:a16="http://schemas.microsoft.com/office/drawing/2014/main" val="2548879066"/>
                    </a:ext>
                  </a:extLst>
                </a:gridCol>
              </a:tblGrid>
              <a:tr h="370840">
                <a:tc>
                  <a:txBody>
                    <a:bodyPr/>
                    <a:lstStyle/>
                    <a:p>
                      <a:r>
                        <a:rPr lang="en-US" b="0" dirty="0">
                          <a:solidFill>
                            <a:schemeClr val="tx1"/>
                          </a:solidFill>
                        </a:rPr>
                        <a:t>GET http://www.commonServer.com/information/file1 HTTP/1.1</a:t>
                      </a:r>
                      <a:endParaRPr lang="en-IN"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Request line</a:t>
                      </a:r>
                    </a:p>
                  </a:txBody>
                  <a:tcPr marL="121920" marR="12192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3647527138"/>
                  </a:ext>
                </a:extLst>
              </a:tr>
              <a:tr h="370840">
                <a:tc>
                  <a:txBody>
                    <a:bodyPr/>
                    <a:lstStyle/>
                    <a:p>
                      <a:r>
                        <a:rPr lang="en-US" b="0" dirty="0">
                          <a:solidFill>
                            <a:schemeClr val="tx1"/>
                          </a:solidFill>
                        </a:rPr>
                        <a:t>If-Modified-Since: Thu, Sept 04 00:00:00 GMT</a:t>
                      </a:r>
                      <a:endParaRPr lang="en-IN"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Header line</a:t>
                      </a:r>
                    </a:p>
                  </a:txBody>
                  <a:tcPr marL="121920" marR="12192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2528584309"/>
                  </a:ext>
                </a:extLst>
              </a:tr>
              <a:tr h="370840">
                <a:tc>
                  <a:txBody>
                    <a:bodyPr/>
                    <a:lstStyle/>
                    <a:p>
                      <a:endParaRPr lang="en-IN"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7E8"/>
                    </a:solidFill>
                  </a:tcPr>
                </a:tc>
                <a:tc>
                  <a:txBody>
                    <a:bodyPr/>
                    <a:lstStyle/>
                    <a:p>
                      <a:r>
                        <a:rPr lang="en-IN" b="1" dirty="0">
                          <a:solidFill>
                            <a:srgbClr val="006286"/>
                          </a:solidFill>
                        </a:rPr>
                        <a:t>Blank line</a:t>
                      </a:r>
                    </a:p>
                  </a:txBody>
                  <a:tcPr marL="121920" marR="12192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952571856"/>
                  </a:ext>
                </a:extLst>
              </a:tr>
            </a:tbl>
          </a:graphicData>
        </a:graphic>
      </p:graphicFrame>
      <p:sp>
        <p:nvSpPr>
          <p:cNvPr id="6" name="Content Placeholder 4">
            <a:extLst>
              <a:ext uri="{FF2B5EF4-FFF2-40B4-BE49-F238E27FC236}">
                <a16:creationId xmlns="" xmlns:a16="http://schemas.microsoft.com/office/drawing/2014/main" id="{531590CC-DE1C-45C6-BB13-D5EF466416DB}"/>
              </a:ext>
            </a:extLst>
          </p:cNvPr>
          <p:cNvSpPr>
            <a:spLocks noGrp="1"/>
          </p:cNvSpPr>
          <p:nvPr>
            <p:ph sz="quarter" idx="15"/>
          </p:nvPr>
        </p:nvSpPr>
        <p:spPr>
          <a:xfrm>
            <a:off x="457200" y="3233079"/>
            <a:ext cx="11277600" cy="1138132"/>
          </a:xfrm>
        </p:spPr>
        <p:txBody>
          <a:bodyPr/>
          <a:lstStyle/>
          <a:p>
            <a:r>
              <a:rPr lang="en-US" i="0" dirty="0"/>
              <a:t>The status line in the response shows the file was not modified after the defined point in time. The body of the response message is also empty.</a:t>
            </a:r>
          </a:p>
        </p:txBody>
      </p:sp>
      <p:graphicFrame>
        <p:nvGraphicFramePr>
          <p:cNvPr id="12" name="Table 5">
            <a:extLst>
              <a:ext uri="{FF2B5EF4-FFF2-40B4-BE49-F238E27FC236}">
                <a16:creationId xmlns="" xmlns:a16="http://schemas.microsoft.com/office/drawing/2014/main" id="{A4026EEA-6B74-4394-9A60-73FED501EE2A}"/>
              </a:ext>
            </a:extLst>
          </p:cNvPr>
          <p:cNvGraphicFramePr>
            <a:graphicFrameLocks noGrp="1"/>
          </p:cNvGraphicFramePr>
          <p:nvPr>
            <p:extLst>
              <p:ext uri="{D42A27DB-BD31-4B8C-83A1-F6EECF244321}">
                <p14:modId xmlns="" xmlns:p14="http://schemas.microsoft.com/office/powerpoint/2010/main" val="402051678"/>
              </p:ext>
            </p:extLst>
          </p:nvPr>
        </p:nvGraphicFramePr>
        <p:xfrm>
          <a:off x="853440" y="4485647"/>
          <a:ext cx="10850880" cy="1854200"/>
        </p:xfrm>
        <a:graphic>
          <a:graphicData uri="http://schemas.openxmlformats.org/drawingml/2006/table">
            <a:tbl>
              <a:tblPr firstRow="1" bandRow="1">
                <a:tableStyleId>{5C22544A-7EE6-4342-B048-85BDC9FD1C3A}</a:tableStyleId>
              </a:tblPr>
              <a:tblGrid>
                <a:gridCol w="8046720">
                  <a:extLst>
                    <a:ext uri="{9D8B030D-6E8A-4147-A177-3AD203B41FA5}">
                      <a16:colId xmlns="" xmlns:a16="http://schemas.microsoft.com/office/drawing/2014/main" val="2402452782"/>
                    </a:ext>
                  </a:extLst>
                </a:gridCol>
                <a:gridCol w="2804160">
                  <a:extLst>
                    <a:ext uri="{9D8B030D-6E8A-4147-A177-3AD203B41FA5}">
                      <a16:colId xmlns="" xmlns:a16="http://schemas.microsoft.com/office/drawing/2014/main" val="2548879066"/>
                    </a:ext>
                  </a:extLst>
                </a:gridCol>
              </a:tblGrid>
              <a:tr h="370840">
                <a:tc>
                  <a:txBody>
                    <a:bodyPr/>
                    <a:lstStyle/>
                    <a:p>
                      <a:r>
                        <a:rPr lang="en-US" b="0" dirty="0">
                          <a:solidFill>
                            <a:schemeClr val="tx1"/>
                          </a:solidFill>
                        </a:rPr>
                        <a:t>HTTP/1.1 304 Not Modified</a:t>
                      </a:r>
                      <a:endParaRPr lang="en-IN"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Status line</a:t>
                      </a:r>
                    </a:p>
                  </a:txBody>
                  <a:tcPr marL="121920" marR="12192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3647527138"/>
                  </a:ext>
                </a:extLst>
              </a:tr>
              <a:tr h="370840">
                <a:tc>
                  <a:txBody>
                    <a:bodyPr/>
                    <a:lstStyle/>
                    <a:p>
                      <a:r>
                        <a:rPr lang="en-US" b="0" dirty="0">
                          <a:solidFill>
                            <a:schemeClr val="tx1"/>
                          </a:solidFill>
                        </a:rPr>
                        <a:t>Date: Sat, Sept 06 08 16:22:46 GMT</a:t>
                      </a:r>
                      <a:endParaRPr lang="en-IN"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First header line</a:t>
                      </a:r>
                    </a:p>
                  </a:txBody>
                  <a:tcPr marL="121920" marR="12192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2528584309"/>
                  </a:ext>
                </a:extLst>
              </a:tr>
              <a:tr h="370840">
                <a:tc>
                  <a:txBody>
                    <a:bodyPr/>
                    <a:lstStyle/>
                    <a:p>
                      <a:r>
                        <a:rPr lang="en-IN" b="0" dirty="0">
                          <a:solidFill>
                            <a:schemeClr val="tx1"/>
                          </a:solidFill>
                        </a:rPr>
                        <a:t>Server: commonServer.com</a:t>
                      </a:r>
                    </a:p>
                  </a:txBody>
                  <a:tcPr marL="121920" marR="12192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Second header line</a:t>
                      </a:r>
                    </a:p>
                  </a:txBody>
                  <a:tcPr marL="121920" marR="12192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952571856"/>
                  </a:ext>
                </a:extLst>
              </a:tr>
              <a:tr h="370840">
                <a:tc>
                  <a:txBody>
                    <a:bodyPr/>
                    <a:lstStyle/>
                    <a:p>
                      <a:endParaRPr lang="en-IN"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Blank line</a:t>
                      </a:r>
                    </a:p>
                  </a:txBody>
                  <a:tcPr marL="121920" marR="12192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4185802989"/>
                  </a:ext>
                </a:extLst>
              </a:tr>
              <a:tr h="370840">
                <a:tc>
                  <a:txBody>
                    <a:bodyPr/>
                    <a:lstStyle/>
                    <a:p>
                      <a:r>
                        <a:rPr lang="en-IN" b="0" dirty="0">
                          <a:solidFill>
                            <a:schemeClr val="tx1"/>
                          </a:solidFill>
                        </a:rPr>
                        <a:t>(Empty Body)</a:t>
                      </a:r>
                    </a:p>
                  </a:txBody>
                  <a:tcPr marL="121920" marR="12192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7E8"/>
                    </a:solidFill>
                  </a:tcPr>
                </a:tc>
                <a:tc>
                  <a:txBody>
                    <a:bodyPr/>
                    <a:lstStyle/>
                    <a:p>
                      <a:r>
                        <a:rPr lang="en-IN" b="1" dirty="0">
                          <a:solidFill>
                            <a:srgbClr val="006286"/>
                          </a:solidFill>
                        </a:rPr>
                        <a:t>Empty body</a:t>
                      </a:r>
                    </a:p>
                  </a:txBody>
                  <a:tcPr marL="121920" marR="12192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09541073"/>
                  </a:ext>
                </a:extLst>
              </a:tr>
            </a:tbl>
          </a:graphicData>
        </a:graphic>
      </p:graphicFrame>
      <p:sp>
        <p:nvSpPr>
          <p:cNvPr id="2" name="Slide Number Placeholder 6">
            <a:extLst>
              <a:ext uri="{FF2B5EF4-FFF2-40B4-BE49-F238E27FC236}">
                <a16:creationId xmlns="" xmlns:a16="http://schemas.microsoft.com/office/drawing/2014/main" id="{DD920552-103F-4AB5-B4D0-E94DBA7BF4BC}"/>
              </a:ext>
            </a:extLst>
          </p:cNvPr>
          <p:cNvSpPr>
            <a:spLocks noGrp="1"/>
          </p:cNvSpPr>
          <p:nvPr>
            <p:ph type="sldNum" sz="quarter" idx="10"/>
          </p:nvPr>
        </p:nvSpPr>
        <p:spPr>
          <a:xfrm>
            <a:off x="11529910" y="6463899"/>
            <a:ext cx="474453" cy="161396"/>
          </a:xfrm>
        </p:spPr>
        <p:txBody>
          <a:bodyPr/>
          <a:lstStyle/>
          <a:p>
            <a:fld id="{68151E55-6873-49E2-B8D5-2F265E6F1973}" type="slidenum">
              <a:rPr lang="en-US" smtClean="0">
                <a:latin typeface="+mj-lt"/>
              </a:rPr>
              <a:pPr/>
              <a:t>60</a:t>
            </a:fld>
            <a:endParaRPr lang="en-US">
              <a:latin typeface="+mj-lt"/>
            </a:endParaRPr>
          </a:p>
        </p:txBody>
      </p:sp>
    </p:spTree>
    <p:extLst>
      <p:ext uri="{BB962C8B-B14F-4D97-AF65-F5344CB8AC3E}">
        <p14:creationId xmlns="" xmlns:p14="http://schemas.microsoft.com/office/powerpoint/2010/main" val="744229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0"/>
            <a:ext cx="11029315" cy="689610"/>
          </a:xfrm>
        </p:spPr>
        <p:txBody>
          <a:bodyPr/>
          <a:lstStyle/>
          <a:p>
            <a:r>
              <a:rPr lang="en-IN" altLang="en-US" dirty="0"/>
              <a:t>Cookies</a:t>
            </a:r>
          </a:p>
        </p:txBody>
      </p:sp>
      <p:pic>
        <p:nvPicPr>
          <p:cNvPr id="4" name="Picture 3"/>
          <p:cNvPicPr/>
          <p:nvPr/>
        </p:nvPicPr>
        <p:blipFill>
          <a:blip r:embed="rId2"/>
        </p:blipFill>
        <p:spPr>
          <a:xfrm>
            <a:off x="8082492" y="699984"/>
            <a:ext cx="3800475" cy="3830955"/>
          </a:xfrm>
          <a:prstGeom prst="rect">
            <a:avLst/>
          </a:prstGeom>
        </p:spPr>
      </p:pic>
      <p:sp>
        <p:nvSpPr>
          <p:cNvPr id="9" name="Slide Number Placeholder 8"/>
          <p:cNvSpPr>
            <a:spLocks noGrp="1"/>
          </p:cNvSpPr>
          <p:nvPr>
            <p:ph type="sldNum" sz="quarter" idx="12"/>
          </p:nvPr>
        </p:nvSpPr>
        <p:spPr/>
        <p:txBody>
          <a:bodyPr/>
          <a:lstStyle/>
          <a:p>
            <a:fld id="{3A98EE3D-8CD1-4C3F-BD1C-C98C9596463C}" type="slidenum">
              <a:rPr lang="en-US" smtClean="0"/>
              <a:pPr/>
              <a:t>61</a:t>
            </a:fld>
            <a:endParaRPr lang="en-US" dirty="0"/>
          </a:p>
        </p:txBody>
      </p:sp>
      <p:sp>
        <p:nvSpPr>
          <p:cNvPr id="10" name="TextBox 9"/>
          <p:cNvSpPr txBox="1"/>
          <p:nvPr/>
        </p:nvSpPr>
        <p:spPr>
          <a:xfrm>
            <a:off x="262466" y="1667933"/>
            <a:ext cx="7509934" cy="3046988"/>
          </a:xfrm>
          <a:prstGeom prst="rect">
            <a:avLst/>
          </a:prstGeom>
          <a:noFill/>
        </p:spPr>
        <p:txBody>
          <a:bodyPr wrap="square" rtlCol="0">
            <a:spAutoFit/>
          </a:bodyPr>
          <a:lstStyle/>
          <a:p>
            <a:pPr>
              <a:buFont typeface="Wingdings" pitchFamily="2" charset="2"/>
              <a:buChar char="ü"/>
            </a:pPr>
            <a:r>
              <a:rPr lang="en-US" sz="2400" dirty="0" smtClean="0"/>
              <a:t>Internet Cookies (aka web cookies) are </a:t>
            </a:r>
            <a:r>
              <a:rPr lang="en-US" sz="2400" dirty="0" smtClean="0">
                <a:solidFill>
                  <a:srgbClr val="FF0000"/>
                </a:solidFill>
              </a:rPr>
              <a:t>small text files which store user-specific information and user preferences. </a:t>
            </a:r>
          </a:p>
          <a:p>
            <a:pPr>
              <a:buFont typeface="Wingdings" pitchFamily="2" charset="2"/>
              <a:buChar char="ü"/>
            </a:pPr>
            <a:r>
              <a:rPr lang="en-US" sz="2400" dirty="0" smtClean="0"/>
              <a:t>Cookies can help to </a:t>
            </a:r>
            <a:r>
              <a:rPr lang="en-US" sz="2400" dirty="0" smtClean="0">
                <a:solidFill>
                  <a:srgbClr val="FF0000"/>
                </a:solidFill>
              </a:rPr>
              <a:t>track your activity and behavior  online </a:t>
            </a:r>
            <a:r>
              <a:rPr lang="en-US" sz="2400" dirty="0" smtClean="0"/>
              <a:t>in order to personalize  your experience. </a:t>
            </a:r>
          </a:p>
          <a:p>
            <a:pPr>
              <a:buFont typeface="Wingdings" pitchFamily="2" charset="2"/>
              <a:buChar char="ü"/>
            </a:pPr>
            <a:r>
              <a:rPr lang="en-US" sz="2400" dirty="0" smtClean="0"/>
              <a:t>However, they </a:t>
            </a:r>
            <a:r>
              <a:rPr lang="en-US" sz="2400" dirty="0" smtClean="0">
                <a:solidFill>
                  <a:srgbClr val="FF0000"/>
                </a:solidFill>
              </a:rPr>
              <a:t>can also be used to violate your online privacy.</a:t>
            </a:r>
          </a:p>
          <a:p>
            <a:pPr>
              <a:buFont typeface="Wingdings" pitchFamily="2" charset="2"/>
              <a:buChar char="ü"/>
            </a:pP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533" y="1503894"/>
            <a:ext cx="10515600" cy="4312706"/>
          </a:xfrm>
        </p:spPr>
        <p:txBody>
          <a:bodyPr>
            <a:normAutofit/>
          </a:bodyPr>
          <a:lstStyle/>
          <a:p>
            <a:pPr lvl="1"/>
            <a:r>
              <a:rPr lang="en-IN" altLang="en-US" sz="2800" dirty="0" smtClean="0">
                <a:solidFill>
                  <a:srgbClr val="FF0000"/>
                </a:solidFill>
              </a:rPr>
              <a:t>When </a:t>
            </a:r>
            <a:r>
              <a:rPr lang="en-IN" altLang="en-US" sz="2800" dirty="0">
                <a:solidFill>
                  <a:srgbClr val="FF0000"/>
                </a:solidFill>
              </a:rPr>
              <a:t>a server receives a request from a client, it stores information about the </a:t>
            </a:r>
            <a:r>
              <a:rPr lang="en-IN" altLang="en-US" sz="2800" dirty="0" smtClean="0">
                <a:solidFill>
                  <a:srgbClr val="FF0000"/>
                </a:solidFill>
              </a:rPr>
              <a:t>client and preferences </a:t>
            </a:r>
            <a:r>
              <a:rPr lang="en-IN" altLang="en-US" sz="2800" dirty="0">
                <a:solidFill>
                  <a:srgbClr val="FF0000"/>
                </a:solidFill>
              </a:rPr>
              <a:t>in a file </a:t>
            </a:r>
            <a:r>
              <a:rPr lang="en-IN" altLang="en-US" sz="2800" dirty="0" smtClean="0">
                <a:solidFill>
                  <a:srgbClr val="FF0000"/>
                </a:solidFill>
              </a:rPr>
              <a:t>known as </a:t>
            </a:r>
            <a:r>
              <a:rPr lang="en-IN" altLang="en-US" sz="2800" b="1" dirty="0" smtClean="0">
                <a:solidFill>
                  <a:srgbClr val="FF0000"/>
                </a:solidFill>
              </a:rPr>
              <a:t>cookie</a:t>
            </a:r>
            <a:r>
              <a:rPr lang="en-IN" altLang="en-US" sz="2800" dirty="0" smtClean="0">
                <a:solidFill>
                  <a:srgbClr val="FF0000"/>
                </a:solidFill>
              </a:rPr>
              <a:t>. </a:t>
            </a:r>
          </a:p>
          <a:p>
            <a:pPr lvl="1"/>
            <a:r>
              <a:rPr lang="en-IN" altLang="en-US" sz="2800" dirty="0" smtClean="0"/>
              <a:t>The </a:t>
            </a:r>
            <a:r>
              <a:rPr lang="en-IN" altLang="en-US" sz="2800" dirty="0"/>
              <a:t>server includes the cookie in the response that it sends to the client.</a:t>
            </a:r>
          </a:p>
          <a:p>
            <a:pPr lvl="1"/>
            <a:r>
              <a:rPr lang="en-IN" altLang="en-US" sz="2800" dirty="0"/>
              <a:t>When the client receives the response, the browser stores the cookie in the cookie </a:t>
            </a:r>
            <a:r>
              <a:rPr lang="en-IN" altLang="en-US" sz="2800" dirty="0" smtClean="0"/>
              <a:t>directory as the server domain name.</a:t>
            </a:r>
          </a:p>
          <a:p>
            <a:pPr lvl="1"/>
            <a:r>
              <a:rPr lang="en-US" sz="2800" dirty="0" smtClean="0"/>
              <a:t>Cookies are sent back to the server on each request to the same domain.</a:t>
            </a:r>
            <a:endParaRPr lang="en-IN" altLang="en-US" sz="2800" dirty="0"/>
          </a:p>
        </p:txBody>
      </p:sp>
      <p:sp>
        <p:nvSpPr>
          <p:cNvPr id="2" name="Title 1"/>
          <p:cNvSpPr>
            <a:spLocks noGrp="1"/>
          </p:cNvSpPr>
          <p:nvPr>
            <p:ph type="title"/>
          </p:nvPr>
        </p:nvSpPr>
        <p:spPr/>
        <p:txBody>
          <a:bodyPr/>
          <a:lstStyle/>
          <a:p>
            <a:r>
              <a:rPr lang="en-IN" altLang="en-US" dirty="0"/>
              <a:t>Creating and Storing Cookies</a:t>
            </a:r>
          </a:p>
        </p:txBody>
      </p:sp>
      <p:sp>
        <p:nvSpPr>
          <p:cNvPr id="4" name="Slide Number Placeholder 3"/>
          <p:cNvSpPr>
            <a:spLocks noGrp="1"/>
          </p:cNvSpPr>
          <p:nvPr>
            <p:ph type="sldNum" sz="quarter" idx="4"/>
          </p:nvPr>
        </p:nvSpPr>
        <p:spPr/>
        <p:txBody>
          <a:bodyPr/>
          <a:lstStyle/>
          <a:p>
            <a:fld id="{3A98EE3D-8CD1-4C3F-BD1C-C98C9596463C}" type="slidenum">
              <a:rPr lang="en-US" smtClean="0"/>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45"/>
            <a:ext cx="11029315" cy="567656"/>
          </a:xfrm>
        </p:spPr>
        <p:txBody>
          <a:bodyPr/>
          <a:lstStyle/>
          <a:p>
            <a:r>
              <a:rPr lang="en-IN" altLang="en-US" dirty="0"/>
              <a:t>Using Cookies</a:t>
            </a:r>
          </a:p>
        </p:txBody>
      </p:sp>
      <p:sp>
        <p:nvSpPr>
          <p:cNvPr id="3" name="Content Placeholder 2"/>
          <p:cNvSpPr>
            <a:spLocks noGrp="1"/>
          </p:cNvSpPr>
          <p:nvPr>
            <p:ph idx="1"/>
          </p:nvPr>
        </p:nvSpPr>
        <p:spPr>
          <a:xfrm>
            <a:off x="581025" y="1405467"/>
            <a:ext cx="11029315" cy="5181388"/>
          </a:xfrm>
        </p:spPr>
        <p:txBody>
          <a:bodyPr>
            <a:normAutofit fontScale="87500" lnSpcReduction="20000"/>
          </a:bodyPr>
          <a:lstStyle/>
          <a:p>
            <a:r>
              <a:rPr lang="en-US" dirty="0"/>
              <a:t>When a client sends a request to a server, the browser looks in the</a:t>
            </a:r>
            <a:r>
              <a:rPr lang="en-IN" altLang="en-US" dirty="0"/>
              <a:t> </a:t>
            </a:r>
            <a:r>
              <a:rPr lang="en-US" dirty="0"/>
              <a:t>cookie directory to see if it can find a cookie sent by that server. </a:t>
            </a:r>
            <a:r>
              <a:rPr lang="en-US" dirty="0" smtClean="0"/>
              <a:t>If </a:t>
            </a:r>
            <a:r>
              <a:rPr lang="en-US" dirty="0"/>
              <a:t>found, the cookie is</a:t>
            </a:r>
            <a:r>
              <a:rPr lang="en-IN" altLang="en-US" dirty="0"/>
              <a:t> </a:t>
            </a:r>
            <a:r>
              <a:rPr lang="en-US" dirty="0"/>
              <a:t>included in the </a:t>
            </a:r>
            <a:r>
              <a:rPr lang="en-US" dirty="0" smtClean="0"/>
              <a:t>request.</a:t>
            </a:r>
          </a:p>
          <a:p>
            <a:r>
              <a:rPr lang="en-US" dirty="0" smtClean="0"/>
              <a:t>When </a:t>
            </a:r>
            <a:r>
              <a:rPr lang="en-US" dirty="0"/>
              <a:t>the server receives the request, it knows that this is an old</a:t>
            </a:r>
            <a:r>
              <a:rPr lang="en-IN" altLang="en-US" dirty="0"/>
              <a:t> </a:t>
            </a:r>
            <a:r>
              <a:rPr lang="en-US" dirty="0"/>
              <a:t>client, not a new one</a:t>
            </a:r>
            <a:r>
              <a:rPr lang="en-IN" altLang="en-US" dirty="0"/>
              <a:t>.</a:t>
            </a:r>
          </a:p>
          <a:p>
            <a:r>
              <a:rPr lang="en-IN" altLang="en-US" dirty="0"/>
              <a:t>Note that the contents of the cookie are never read by the browser or disclosed to the user. It is a cookie made by the server and eaten by the server.</a:t>
            </a:r>
          </a:p>
          <a:p>
            <a:pPr>
              <a:buNone/>
            </a:pPr>
            <a:r>
              <a:rPr lang="en-IN" altLang="en-US" b="1" dirty="0" smtClean="0"/>
              <a:t>Example: E-commerce Cookie</a:t>
            </a:r>
          </a:p>
          <a:p>
            <a:r>
              <a:rPr lang="en-IN" altLang="en-US" dirty="0" smtClean="0"/>
              <a:t> </a:t>
            </a:r>
            <a:r>
              <a:rPr lang="en-IN" altLang="en-US" dirty="0"/>
              <a:t>An electronic store (e-commerce) can use a cookie for its client shoppers. </a:t>
            </a:r>
            <a:endParaRPr lang="en-IN" altLang="en-US" dirty="0" smtClean="0"/>
          </a:p>
          <a:p>
            <a:r>
              <a:rPr lang="en-IN" altLang="en-US" dirty="0" smtClean="0"/>
              <a:t>When </a:t>
            </a:r>
            <a:r>
              <a:rPr lang="en-IN" altLang="en-US" dirty="0"/>
              <a:t>a client selects an item and inserts it in a cart, a cookie that contains information about the item, such as its number and unit price, is sent to the browser. </a:t>
            </a:r>
            <a:endParaRPr lang="en-IN" altLang="en-US" dirty="0" smtClean="0"/>
          </a:p>
          <a:p>
            <a:r>
              <a:rPr lang="en-IN" altLang="en-US" dirty="0" smtClean="0"/>
              <a:t>If </a:t>
            </a:r>
            <a:r>
              <a:rPr lang="en-IN" altLang="en-US" dirty="0"/>
              <a:t>the client selects a second item, the cookie is updated with the new selection information, and so on. </a:t>
            </a:r>
            <a:endParaRPr lang="en-IN" altLang="en-US" dirty="0" smtClean="0"/>
          </a:p>
          <a:p>
            <a:r>
              <a:rPr lang="en-IN" altLang="en-US" dirty="0" smtClean="0"/>
              <a:t>When </a:t>
            </a:r>
            <a:r>
              <a:rPr lang="en-IN" altLang="en-US" dirty="0"/>
              <a:t>the client finishes shopping and wants to check out, the last cookie is retrieved and the total charge is calculated.</a:t>
            </a:r>
          </a:p>
          <a:p>
            <a:endParaRPr lang="en-IN" alt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25034" y="6334692"/>
            <a:ext cx="1398332" cy="369332"/>
          </a:xfrm>
          <a:prstGeom prst="rect">
            <a:avLst/>
          </a:prstGeom>
        </p:spPr>
        <p:txBody>
          <a:bodyPr wrap="none">
            <a:spAutoFit/>
          </a:bodyPr>
          <a:lstStyle/>
          <a:p>
            <a:r>
              <a:rPr lang="en-US" dirty="0" smtClean="0"/>
              <a:t>Figure 10.15 </a:t>
            </a:r>
            <a:endParaRPr lang="en-US" dirty="0"/>
          </a:p>
        </p:txBody>
      </p:sp>
      <p:sp>
        <p:nvSpPr>
          <p:cNvPr id="6" name="Content Placeholder 2">
            <a:extLst>
              <a:ext uri="{FF2B5EF4-FFF2-40B4-BE49-F238E27FC236}">
                <a16:creationId xmlns="" xmlns:a16="http://schemas.microsoft.com/office/drawing/2014/main" id="{7FAEA6A5-BBAD-4D40-8C38-B02CFBC8F971}"/>
              </a:ext>
            </a:extLst>
          </p:cNvPr>
          <p:cNvSpPr txBox="1">
            <a:spLocks/>
          </p:cNvSpPr>
          <p:nvPr/>
        </p:nvSpPr>
        <p:spPr>
          <a:xfrm>
            <a:off x="5808135" y="641707"/>
            <a:ext cx="5935132" cy="5776034"/>
          </a:xfrm>
          <a:prstGeom prst="rect">
            <a:avLst/>
          </a:prstGeom>
        </p:spPr>
        <p:txBody>
          <a:body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Figure 10.15 shows a scenario in which an electronic store can benefit from the use of cookies.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Assume a shopper wants to buy a toy from an electronic store named </a:t>
            </a: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BestToys</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The shopper browser (client) sends a request to the </a:t>
            </a: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BestToys</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server.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The server creates an empty shopping cart (a list) for the client and assigns an ID to the cart (for example, 12343).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The server then sends a response message, which contains the images of all toys available, with a link under each toy that selects the toy if it is being clicked.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This response message also includes the Set-Cookie header line whose value is 12343.</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The client displays the images and stores the cookie value in a file named </a:t>
            </a: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BestToys</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2" descr="A diagram illustrates the use of cookie information between the client and server.">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38083" y="550348"/>
            <a:ext cx="5569037" cy="5841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54000" y="135467"/>
            <a:ext cx="2912534" cy="461665"/>
          </a:xfrm>
          <a:prstGeom prst="rect">
            <a:avLst/>
          </a:prstGeom>
          <a:noFill/>
        </p:spPr>
        <p:txBody>
          <a:bodyPr wrap="square" rtlCol="0">
            <a:spAutoFit/>
          </a:bodyPr>
          <a:lstStyle/>
          <a:p>
            <a:r>
              <a:rPr lang="en-US" sz="2400" b="1" dirty="0" smtClean="0"/>
              <a:t>Example: Cookie</a:t>
            </a:r>
            <a:endParaRPr lang="en-US" sz="2400" b="1" dirty="0"/>
          </a:p>
        </p:txBody>
      </p:sp>
      <p:sp>
        <p:nvSpPr>
          <p:cNvPr id="9" name="Slide Number Placeholder 8"/>
          <p:cNvSpPr>
            <a:spLocks noGrp="1"/>
          </p:cNvSpPr>
          <p:nvPr>
            <p:ph type="sldNum" sz="quarter" idx="4"/>
          </p:nvPr>
        </p:nvSpPr>
        <p:spPr/>
        <p:txBody>
          <a:bodyPr/>
          <a:lstStyle/>
          <a:p>
            <a:r>
              <a:rPr lang="en-US" smtClean="0"/>
              <a:t>Introduction: 1-</a:t>
            </a:r>
            <a:fld id="{C4204591-24BD-A542-B9D5-F8D8A88D2FEE}" type="slidenum">
              <a:rPr lang="en-US" smtClean="0"/>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12800" y="1165226"/>
            <a:ext cx="10515600" cy="4668307"/>
          </a:xfrm>
        </p:spPr>
        <p:txBody>
          <a:bodyPr>
            <a:normAutofit fontScale="82500" lnSpcReduction="10000"/>
          </a:bodyPr>
          <a:lstStyle/>
          <a:p>
            <a:r>
              <a:rPr lang="en-US" dirty="0" smtClean="0"/>
              <a:t>A </a:t>
            </a:r>
            <a:r>
              <a:rPr lang="en-US" dirty="0"/>
              <a:t>proxy server is a computer that keeps copies of</a:t>
            </a:r>
            <a:r>
              <a:rPr lang="en-IN" altLang="en-US" dirty="0"/>
              <a:t> </a:t>
            </a:r>
            <a:r>
              <a:rPr lang="en-US" dirty="0"/>
              <a:t>responses to recent requests. </a:t>
            </a:r>
          </a:p>
          <a:p>
            <a:r>
              <a:rPr lang="en-US" dirty="0" smtClean="0"/>
              <a:t>When the </a:t>
            </a:r>
            <a:r>
              <a:rPr lang="en-US" dirty="0"/>
              <a:t>HTTP client sends a </a:t>
            </a:r>
            <a:r>
              <a:rPr lang="en-US" dirty="0" smtClean="0"/>
              <a:t>request, it is first goes to the </a:t>
            </a:r>
            <a:r>
              <a:rPr lang="en-US" dirty="0"/>
              <a:t>proxy server</a:t>
            </a:r>
            <a:r>
              <a:rPr lang="en-US" dirty="0" smtClean="0"/>
              <a:t>.</a:t>
            </a:r>
          </a:p>
          <a:p>
            <a:r>
              <a:rPr lang="en-US" dirty="0" smtClean="0"/>
              <a:t>The</a:t>
            </a:r>
            <a:r>
              <a:rPr lang="en-IN" altLang="en-US" dirty="0" smtClean="0"/>
              <a:t> </a:t>
            </a:r>
            <a:r>
              <a:rPr lang="en-US" dirty="0" smtClean="0"/>
              <a:t>proxy server checks the response in its cache and sends the response to the client if found.</a:t>
            </a:r>
          </a:p>
          <a:p>
            <a:r>
              <a:rPr lang="en-US" dirty="0" smtClean="0"/>
              <a:t>If </a:t>
            </a:r>
            <a:r>
              <a:rPr lang="en-US" dirty="0"/>
              <a:t>the response is not stored in the cache, the proxy</a:t>
            </a:r>
            <a:r>
              <a:rPr lang="en-IN" altLang="en-US" dirty="0"/>
              <a:t> </a:t>
            </a:r>
            <a:r>
              <a:rPr lang="en-US" dirty="0"/>
              <a:t>server sends the request to the corresponding server. </a:t>
            </a:r>
            <a:endParaRPr lang="en-US" dirty="0" smtClean="0"/>
          </a:p>
          <a:p>
            <a:r>
              <a:rPr lang="en-US" dirty="0" smtClean="0"/>
              <a:t>Incoming </a:t>
            </a:r>
            <a:r>
              <a:rPr lang="en-US" dirty="0"/>
              <a:t>responses are sent to the</a:t>
            </a:r>
            <a:r>
              <a:rPr lang="en-IN" altLang="en-US" dirty="0"/>
              <a:t> </a:t>
            </a:r>
            <a:r>
              <a:rPr lang="en-US" dirty="0"/>
              <a:t>proxy server and stored for future requests from other clients. </a:t>
            </a:r>
          </a:p>
          <a:p>
            <a:r>
              <a:rPr lang="en-US" dirty="0"/>
              <a:t>The proxy server reduces the load on the original server, decreases traffic, and</a:t>
            </a:r>
            <a:r>
              <a:rPr lang="en-IN" altLang="en-US" dirty="0"/>
              <a:t> </a:t>
            </a:r>
            <a:r>
              <a:rPr lang="en-US" dirty="0"/>
              <a:t>improves latency. </a:t>
            </a:r>
            <a:endParaRPr lang="en-US" dirty="0" smtClean="0"/>
          </a:p>
          <a:p>
            <a:r>
              <a:rPr lang="en-US" dirty="0" smtClean="0"/>
              <a:t>However</a:t>
            </a:r>
            <a:r>
              <a:rPr lang="en-US" dirty="0"/>
              <a:t>, to use the proxy server, the client must be configured to</a:t>
            </a:r>
            <a:r>
              <a:rPr lang="en-IN" altLang="en-US" dirty="0"/>
              <a:t> </a:t>
            </a:r>
            <a:r>
              <a:rPr lang="en-US" dirty="0"/>
              <a:t>access the proxy instead of the target server.</a:t>
            </a:r>
          </a:p>
          <a:p>
            <a:r>
              <a:rPr lang="en-IN" altLang="en-US" dirty="0"/>
              <a:t>Proxy server acts as both server and client. </a:t>
            </a:r>
          </a:p>
        </p:txBody>
      </p:sp>
      <p:sp>
        <p:nvSpPr>
          <p:cNvPr id="5" name="Title 4"/>
          <p:cNvSpPr>
            <a:spLocks noGrp="1"/>
          </p:cNvSpPr>
          <p:nvPr>
            <p:ph type="title"/>
          </p:nvPr>
        </p:nvSpPr>
        <p:spPr>
          <a:xfrm>
            <a:off x="795866" y="384088"/>
            <a:ext cx="10515600" cy="657312"/>
          </a:xfrm>
        </p:spPr>
        <p:txBody>
          <a:bodyPr>
            <a:normAutofit fontScale="90000"/>
          </a:bodyPr>
          <a:lstStyle/>
          <a:p>
            <a:r>
              <a:rPr lang="en-IN" altLang="en-US" dirty="0"/>
              <a:t>Web Caching: Proxy Server</a:t>
            </a:r>
          </a:p>
        </p:txBody>
      </p:sp>
      <p:sp>
        <p:nvSpPr>
          <p:cNvPr id="4" name="Slide Number Placeholder 3"/>
          <p:cNvSpPr>
            <a:spLocks noGrp="1"/>
          </p:cNvSpPr>
          <p:nvPr>
            <p:ph type="sldNum" sz="quarter" idx="4"/>
          </p:nvPr>
        </p:nvSpPr>
        <p:spPr/>
        <p:txBody>
          <a:bodyPr/>
          <a:lstStyle/>
          <a:p>
            <a:fld id="{3A98EE3D-8CD1-4C3F-BD1C-C98C9596463C}" type="slidenum">
              <a:rPr lang="en-US" smtClean="0"/>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80068"/>
            <a:ext cx="10515600" cy="2252132"/>
          </a:xfrm>
        </p:spPr>
        <p:txBody>
          <a:bodyPr>
            <a:normAutofit fontScale="90000" lnSpcReduction="20000"/>
          </a:bodyPr>
          <a:lstStyle/>
          <a:p>
            <a:r>
              <a:rPr lang="en-IN" altLang="en-US" dirty="0"/>
              <a:t>The proxy servers are normally located at the client site.</a:t>
            </a:r>
          </a:p>
          <a:p>
            <a:pPr lvl="1"/>
            <a:r>
              <a:rPr lang="en-IN" altLang="en-US" sz="2800" dirty="0">
                <a:solidFill>
                  <a:srgbClr val="FF0000"/>
                </a:solidFill>
              </a:rPr>
              <a:t>A client computer can also be used as a proxy server</a:t>
            </a:r>
            <a:r>
              <a:rPr lang="en-IN" altLang="en-US" sz="2800" dirty="0"/>
              <a:t>, in a small capacity that stores responses to requests often invoked by the client.</a:t>
            </a:r>
          </a:p>
          <a:p>
            <a:pPr lvl="1"/>
            <a:r>
              <a:rPr lang="en-IN" altLang="en-US" sz="2800" dirty="0"/>
              <a:t>In a company, </a:t>
            </a:r>
            <a:r>
              <a:rPr lang="en-IN" altLang="en-US" sz="2800" dirty="0">
                <a:solidFill>
                  <a:srgbClr val="FF0000"/>
                </a:solidFill>
              </a:rPr>
              <a:t>a proxy server may be installed on the computer LAN </a:t>
            </a:r>
            <a:r>
              <a:rPr lang="en-IN" altLang="en-US" sz="2800" dirty="0"/>
              <a:t>to reduce the load going out of and coming into the LAN.</a:t>
            </a:r>
          </a:p>
          <a:p>
            <a:pPr lvl="1"/>
            <a:r>
              <a:rPr lang="en-IN" altLang="en-US" sz="2800" dirty="0"/>
              <a:t>An </a:t>
            </a:r>
            <a:r>
              <a:rPr lang="en-IN" altLang="en-US" sz="2800" dirty="0">
                <a:solidFill>
                  <a:srgbClr val="FF0000"/>
                </a:solidFill>
              </a:rPr>
              <a:t>ISP with many customers can install a proxy server </a:t>
            </a:r>
            <a:r>
              <a:rPr lang="en-IN" altLang="en-US" sz="2800" dirty="0"/>
              <a:t>to reduce the load going out of and coming into the ISP network. </a:t>
            </a:r>
          </a:p>
        </p:txBody>
      </p:sp>
      <p:sp>
        <p:nvSpPr>
          <p:cNvPr id="2" name="Title 1"/>
          <p:cNvSpPr>
            <a:spLocks noGrp="1"/>
          </p:cNvSpPr>
          <p:nvPr>
            <p:ph type="title"/>
          </p:nvPr>
        </p:nvSpPr>
        <p:spPr/>
        <p:txBody>
          <a:bodyPr/>
          <a:lstStyle/>
          <a:p>
            <a:r>
              <a:rPr lang="en-IN" altLang="en-US"/>
              <a:t>Proxy Server Location</a:t>
            </a:r>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66</a:t>
            </a:fld>
            <a:endParaRPr lang="en-US" dirty="0"/>
          </a:p>
        </p:txBody>
      </p:sp>
      <p:pic>
        <p:nvPicPr>
          <p:cNvPr id="5" name="Picture 2" descr="A diagram illustrates the network with a proxy server.">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938866" y="3800101"/>
            <a:ext cx="7653869" cy="23110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7FAEA6A5-BBAD-4D40-8C38-B02CFBC8F971}"/>
              </a:ext>
            </a:extLst>
          </p:cNvPr>
          <p:cNvSpPr>
            <a:spLocks noGrp="1"/>
          </p:cNvSpPr>
          <p:nvPr>
            <p:ph idx="1"/>
          </p:nvPr>
        </p:nvSpPr>
        <p:spPr>
          <a:xfrm>
            <a:off x="550334" y="3561294"/>
            <a:ext cx="11311466" cy="2898772"/>
          </a:xfrm>
        </p:spPr>
        <p:txBody>
          <a:bodyPr>
            <a:normAutofit fontScale="92500" lnSpcReduction="10000"/>
          </a:bodyPr>
          <a:lstStyle/>
          <a:p>
            <a:r>
              <a:rPr lang="en-US" sz="2400" i="0" dirty="0"/>
              <a:t>Figure 10.16 shows an example of a use of a proxy server in a </a:t>
            </a:r>
            <a:r>
              <a:rPr lang="en-US" sz="2400" i="0" dirty="0" smtClean="0"/>
              <a:t>local area </a:t>
            </a:r>
            <a:r>
              <a:rPr lang="en-US" sz="2400" i="0" dirty="0"/>
              <a:t>network, such as the network on a campus or in a company. </a:t>
            </a:r>
            <a:endParaRPr lang="en-US" sz="2400" i="0" dirty="0" smtClean="0"/>
          </a:p>
          <a:p>
            <a:r>
              <a:rPr lang="en-US" sz="2400" i="0" dirty="0" smtClean="0"/>
              <a:t>When </a:t>
            </a:r>
            <a:r>
              <a:rPr lang="en-US" sz="2400" i="0" dirty="0"/>
              <a:t>an HTTP request is created by any of the clients (browsers), the request is first directed to the proxy </a:t>
            </a:r>
            <a:r>
              <a:rPr lang="en-US" sz="2400" i="0" dirty="0" smtClean="0"/>
              <a:t>server. </a:t>
            </a:r>
            <a:r>
              <a:rPr lang="en-US" sz="2400" i="0" dirty="0"/>
              <a:t>If the proxy server already has the corresponding web page, it sends the response to the client. </a:t>
            </a:r>
            <a:endParaRPr lang="en-US" sz="2400" i="0" dirty="0" smtClean="0"/>
          </a:p>
          <a:p>
            <a:r>
              <a:rPr lang="en-US" sz="2400" i="0" dirty="0" smtClean="0"/>
              <a:t>Otherwise</a:t>
            </a:r>
            <a:r>
              <a:rPr lang="en-US" sz="2400" i="0" dirty="0"/>
              <a:t>, the proxy server acts as a client and sends the request to the web server in the Internet. </a:t>
            </a:r>
            <a:endParaRPr lang="en-US" sz="2400" i="0" dirty="0" smtClean="0"/>
          </a:p>
          <a:p>
            <a:r>
              <a:rPr lang="en-US" sz="2400" i="0" dirty="0" smtClean="0"/>
              <a:t>When </a:t>
            </a:r>
            <a:r>
              <a:rPr lang="en-US" sz="2400" i="0" dirty="0"/>
              <a:t>the response is returned, the proxy server makes a copy and stores it in its cache before sending it to the requesting client.</a:t>
            </a:r>
          </a:p>
        </p:txBody>
      </p:sp>
      <p:sp>
        <p:nvSpPr>
          <p:cNvPr id="7" name="Title 1">
            <a:extLst>
              <a:ext uri="{FF2B5EF4-FFF2-40B4-BE49-F238E27FC236}">
                <a16:creationId xmlns="" xmlns:a16="http://schemas.microsoft.com/office/drawing/2014/main" id="{9EADB8BE-C7B3-45FE-A0E7-4820C0ED3499}"/>
              </a:ext>
            </a:extLst>
          </p:cNvPr>
          <p:cNvSpPr>
            <a:spLocks noGrp="1"/>
          </p:cNvSpPr>
          <p:nvPr>
            <p:ph type="title"/>
          </p:nvPr>
        </p:nvSpPr>
        <p:spPr>
          <a:xfrm>
            <a:off x="474133" y="189354"/>
            <a:ext cx="10515600" cy="437179"/>
          </a:xfrm>
        </p:spPr>
        <p:txBody>
          <a:bodyPr>
            <a:noAutofit/>
          </a:bodyPr>
          <a:lstStyle/>
          <a:p>
            <a:r>
              <a:rPr lang="en-US" altLang="en-US" sz="3200" dirty="0" smtClean="0">
                <a:solidFill>
                  <a:schemeClr val="tx1"/>
                </a:solidFill>
              </a:rPr>
              <a:t>Example </a:t>
            </a:r>
            <a:r>
              <a:rPr lang="en-US" altLang="en-US" sz="3200" dirty="0">
                <a:solidFill>
                  <a:schemeClr val="tx1"/>
                </a:solidFill>
              </a:rPr>
              <a:t>of a proxy server</a:t>
            </a:r>
          </a:p>
        </p:txBody>
      </p:sp>
      <p:sp>
        <p:nvSpPr>
          <p:cNvPr id="6" name="Slide Number Placeholder 4">
            <a:extLst>
              <a:ext uri="{FF2B5EF4-FFF2-40B4-BE49-F238E27FC236}">
                <a16:creationId xmlns="" xmlns:a16="http://schemas.microsoft.com/office/drawing/2014/main" id="{93FB4F65-2955-4EDB-B5C4-52570701A434}"/>
              </a:ext>
            </a:extLst>
          </p:cNvPr>
          <p:cNvSpPr>
            <a:spLocks noGrp="1"/>
          </p:cNvSpPr>
          <p:nvPr>
            <p:ph type="sldNum" sz="quarter" idx="4"/>
          </p:nvPr>
        </p:nvSpPr>
        <p:spPr/>
        <p:txBody>
          <a:bodyPr/>
          <a:lstStyle/>
          <a:p>
            <a:fld id="{68151E55-6873-49E2-B8D5-2F265E6F1973}" type="slidenum">
              <a:rPr lang="en-US" smtClean="0"/>
              <a:pPr/>
              <a:t>67</a:t>
            </a:fld>
            <a:endParaRPr lang="en-US"/>
          </a:p>
        </p:txBody>
      </p:sp>
      <p:pic>
        <p:nvPicPr>
          <p:cNvPr id="9" name="Picture 2" descr="A diagram illustrates the network with a proxy server.">
            <a:extLst>
              <a:ext uri="{FF2B5EF4-FFF2-40B4-BE49-F238E27FC236}">
                <a16:creationId xmlns=""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22184" y="671302"/>
            <a:ext cx="9099152" cy="27474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778768" y="2609334"/>
            <a:ext cx="1398332" cy="369332"/>
          </a:xfrm>
          <a:prstGeom prst="rect">
            <a:avLst/>
          </a:prstGeom>
        </p:spPr>
        <p:txBody>
          <a:bodyPr wrap="none">
            <a:spAutoFit/>
          </a:bodyPr>
          <a:lstStyle/>
          <a:p>
            <a:r>
              <a:rPr lang="en-US" altLang="en-US" b="1" dirty="0" smtClean="0"/>
              <a:t>Figure 10.16 </a:t>
            </a:r>
            <a:endParaRPr lang="en-US" b="1" dirty="0"/>
          </a:p>
        </p:txBody>
      </p:sp>
    </p:spTree>
    <p:extLst>
      <p:ext uri="{BB962C8B-B14F-4D97-AF65-F5344CB8AC3E}">
        <p14:creationId xmlns="" xmlns:p14="http://schemas.microsoft.com/office/powerpoint/2010/main" val="2498433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Time-Based Expiry (TTL): </a:t>
            </a:r>
            <a:r>
              <a:rPr lang="en-US" dirty="0" smtClean="0"/>
              <a:t>After TTL expires, the proxy server will fetch a fresh copy from the origin server.</a:t>
            </a:r>
          </a:p>
          <a:p>
            <a:r>
              <a:rPr lang="en-US" b="1" dirty="0" smtClean="0"/>
              <a:t>Cache Invalidation</a:t>
            </a:r>
            <a:r>
              <a:rPr lang="en-US" dirty="0" smtClean="0"/>
              <a:t>: You can manually clear or invalidate specific cache entries.</a:t>
            </a:r>
          </a:p>
          <a:p>
            <a:r>
              <a:rPr lang="en-US" b="1" dirty="0" smtClean="0"/>
              <a:t>Cache Purging: </a:t>
            </a:r>
            <a:r>
              <a:rPr lang="en-US" dirty="0" smtClean="0"/>
              <a:t>Cache is automatically updated regularly based on some policies without manual intervention.</a:t>
            </a:r>
          </a:p>
          <a:p>
            <a:r>
              <a:rPr lang="en-US" b="1" dirty="0" smtClean="0"/>
              <a:t>Cache Control Headers: </a:t>
            </a:r>
            <a:r>
              <a:rPr lang="en-US" dirty="0" smtClean="0"/>
              <a:t>header from the original server tells the proxy server how long to cache the response.</a:t>
            </a:r>
          </a:p>
          <a:p>
            <a:endParaRPr lang="en-US" dirty="0"/>
          </a:p>
        </p:txBody>
      </p:sp>
      <p:sp>
        <p:nvSpPr>
          <p:cNvPr id="2" name="Title 1"/>
          <p:cNvSpPr>
            <a:spLocks noGrp="1"/>
          </p:cNvSpPr>
          <p:nvPr>
            <p:ph type="title"/>
          </p:nvPr>
        </p:nvSpPr>
        <p:spPr>
          <a:xfrm>
            <a:off x="838200" y="477222"/>
            <a:ext cx="10515600" cy="894622"/>
          </a:xfrm>
        </p:spPr>
        <p:txBody>
          <a:bodyPr/>
          <a:lstStyle/>
          <a:p>
            <a:r>
              <a:rPr lang="en-IN" altLang="en-US" dirty="0"/>
              <a:t>Proxy Server: </a:t>
            </a:r>
            <a:r>
              <a:rPr lang="en-US" dirty="0" smtClean="0"/>
              <a:t>Cache Update Strategies</a:t>
            </a:r>
            <a:endParaRPr lang="en-IN" altLang="en-US" dirty="0"/>
          </a:p>
        </p:txBody>
      </p:sp>
      <p:sp>
        <p:nvSpPr>
          <p:cNvPr id="4" name="Slide Number Placeholder 3"/>
          <p:cNvSpPr>
            <a:spLocks noGrp="1"/>
          </p:cNvSpPr>
          <p:nvPr>
            <p:ph type="sldNum" sz="quarter" idx="4"/>
          </p:nvPr>
        </p:nvSpPr>
        <p:spPr/>
        <p:txBody>
          <a:bodyPr/>
          <a:lstStyle/>
          <a:p>
            <a:fld id="{3A98EE3D-8CD1-4C3F-BD1C-C98C9596463C}" type="slidenum">
              <a:rPr lang="en-US" smtClean="0"/>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1554693"/>
            <a:ext cx="10515600" cy="2890307"/>
          </a:xfrm>
        </p:spPr>
        <p:txBody>
          <a:bodyPr/>
          <a:lstStyle/>
          <a:p>
            <a:r>
              <a:rPr lang="en-IN" altLang="en-US" dirty="0"/>
              <a:t>HTTP does not have inbuilt mechanism for providing security.</a:t>
            </a:r>
          </a:p>
          <a:p>
            <a:r>
              <a:rPr lang="en-IN" altLang="en-US" dirty="0"/>
              <a:t>But HTTP can be run over the Secure Socket Layer (SSL) which is referred as HTTPS.</a:t>
            </a:r>
          </a:p>
          <a:p>
            <a:r>
              <a:rPr lang="en-IN" altLang="en-US" dirty="0"/>
              <a:t>HTTPS provides confidentiality, client and server authentication, and data integrity.</a:t>
            </a:r>
          </a:p>
        </p:txBody>
      </p:sp>
      <p:sp>
        <p:nvSpPr>
          <p:cNvPr id="2" name="Title 1"/>
          <p:cNvSpPr>
            <a:spLocks noGrp="1"/>
          </p:cNvSpPr>
          <p:nvPr>
            <p:ph type="title"/>
          </p:nvPr>
        </p:nvSpPr>
        <p:spPr/>
        <p:txBody>
          <a:bodyPr/>
          <a:lstStyle/>
          <a:p>
            <a:r>
              <a:rPr lang="en-IN" altLang="en-US"/>
              <a:t>HTTP Security</a:t>
            </a:r>
          </a:p>
        </p:txBody>
      </p:sp>
      <p:sp>
        <p:nvSpPr>
          <p:cNvPr id="4" name="Slide Number Placeholder 3"/>
          <p:cNvSpPr>
            <a:spLocks noGrp="1"/>
          </p:cNvSpPr>
          <p:nvPr>
            <p:ph type="sldNum" sz="quarter" idx="4"/>
          </p:nvPr>
        </p:nvSpPr>
        <p:spPr/>
        <p:txBody>
          <a:bodyPr/>
          <a:lstStyle/>
          <a:p>
            <a:fld id="{3A98EE3D-8CD1-4C3F-BD1C-C98C9596463C}" type="slidenum">
              <a:rPr lang="en-US" smtClean="0"/>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1518745"/>
            <a:ext cx="10515600" cy="4351338"/>
          </a:xfrm>
        </p:spPr>
        <p:txBody>
          <a:bodyPr/>
          <a:lstStyle/>
          <a:p>
            <a:pPr>
              <a:buFont typeface="Wingdings" pitchFamily="2" charset="2"/>
              <a:buChar char="q"/>
            </a:pPr>
            <a:r>
              <a:rPr lang="en-US" dirty="0" smtClean="0"/>
              <a:t>Defines the relationship between two application programs which are running on two different computer to interact with each other.</a:t>
            </a:r>
          </a:p>
          <a:p>
            <a:pPr>
              <a:buFont typeface="Wingdings" pitchFamily="2" charset="2"/>
              <a:buChar char="q"/>
            </a:pPr>
            <a:r>
              <a:rPr lang="en-US" dirty="0" smtClean="0"/>
              <a:t> Three types of paradigms used between two devices for communication in application layer </a:t>
            </a:r>
          </a:p>
          <a:p>
            <a:pPr lvl="2">
              <a:buFont typeface="Wingdings" pitchFamily="2" charset="2"/>
              <a:buChar char="ü"/>
            </a:pPr>
            <a:r>
              <a:rPr lang="en-US" sz="2800" dirty="0" smtClean="0"/>
              <a:t>Client - Server Paradigm</a:t>
            </a:r>
          </a:p>
          <a:p>
            <a:pPr lvl="2">
              <a:buFont typeface="Wingdings" pitchFamily="2" charset="2"/>
              <a:buChar char="ü"/>
            </a:pPr>
            <a:r>
              <a:rPr lang="en-US" sz="2800" dirty="0" smtClean="0"/>
              <a:t>Peer to Peer Paradigm</a:t>
            </a:r>
          </a:p>
          <a:p>
            <a:pPr lvl="2">
              <a:buFont typeface="Wingdings" pitchFamily="2" charset="2"/>
              <a:buChar char="ü"/>
            </a:pPr>
            <a:r>
              <a:rPr lang="en-US" sz="2800" dirty="0" smtClean="0"/>
              <a:t>Mixed Paradigm</a:t>
            </a:r>
            <a:endParaRPr lang="en-US" dirty="0" smtClean="0"/>
          </a:p>
          <a:p>
            <a:endParaRPr lang="en-US" dirty="0"/>
          </a:p>
        </p:txBody>
      </p:sp>
      <p:sp>
        <p:nvSpPr>
          <p:cNvPr id="2" name="Title 1"/>
          <p:cNvSpPr>
            <a:spLocks noGrp="1"/>
          </p:cNvSpPr>
          <p:nvPr>
            <p:ph type="title"/>
          </p:nvPr>
        </p:nvSpPr>
        <p:spPr/>
        <p:txBody>
          <a:bodyPr/>
          <a:lstStyle/>
          <a:p>
            <a:r>
              <a:rPr lang="en-IN" altLang="en-US" dirty="0"/>
              <a:t>Application Layer Paradigms</a:t>
            </a:r>
          </a:p>
        </p:txBody>
      </p:sp>
      <p:sp>
        <p:nvSpPr>
          <p:cNvPr id="5" name="Slide Number Placeholder 4"/>
          <p:cNvSpPr>
            <a:spLocks noGrp="1"/>
          </p:cNvSpPr>
          <p:nvPr>
            <p:ph type="sldNum" sz="quarter" idx="4"/>
          </p:nvPr>
        </p:nvSpPr>
        <p:spPr/>
        <p:txBody>
          <a:bodyPr/>
          <a:lstStyle/>
          <a:p>
            <a:r>
              <a:rPr lang="en-US" smtClean="0"/>
              <a:t>Introduction: 1-</a:t>
            </a:r>
            <a:fld id="{C4204591-24BD-A542-B9D5-F8D8A88D2FEE}" type="slidenum">
              <a:rPr lang="en-US" smtClean="0"/>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702314"/>
            <a:ext cx="11029315" cy="655955"/>
          </a:xfrm>
        </p:spPr>
        <p:txBody>
          <a:bodyPr/>
          <a:lstStyle/>
          <a:p>
            <a:r>
              <a:rPr lang="en-IN" altLang="en-US"/>
              <a:t>Exercise</a:t>
            </a:r>
          </a:p>
        </p:txBody>
      </p:sp>
      <p:sp>
        <p:nvSpPr>
          <p:cNvPr id="3" name="Content Placeholder 2"/>
          <p:cNvSpPr>
            <a:spLocks noGrp="1"/>
          </p:cNvSpPr>
          <p:nvPr>
            <p:ph idx="1"/>
          </p:nvPr>
        </p:nvSpPr>
        <p:spPr>
          <a:xfrm>
            <a:off x="581025" y="5363879"/>
            <a:ext cx="11029315" cy="611505"/>
          </a:xfrm>
        </p:spPr>
        <p:txBody>
          <a:bodyPr/>
          <a:lstStyle/>
          <a:p>
            <a:pPr marL="0" indent="0">
              <a:buNone/>
            </a:pPr>
            <a:r>
              <a:rPr lang="en-IN" altLang="en-US">
                <a:solidFill>
                  <a:srgbClr val="FF0000"/>
                </a:solidFill>
              </a:rPr>
              <a:t>Answer - Message </a:t>
            </a:r>
          </a:p>
        </p:txBody>
      </p:sp>
      <p:pic>
        <p:nvPicPr>
          <p:cNvPr id="4" name="Picture 3"/>
          <p:cNvPicPr>
            <a:picLocks noChangeAspect="1"/>
          </p:cNvPicPr>
          <p:nvPr>
            <p:custDataLst>
              <p:tags r:id="rId1"/>
            </p:custDataLst>
          </p:nvPr>
        </p:nvPicPr>
        <p:blipFill>
          <a:blip r:embed="rId3"/>
          <a:stretch>
            <a:fillRect/>
          </a:stretch>
        </p:blipFill>
        <p:spPr>
          <a:xfrm>
            <a:off x="581047" y="1483394"/>
            <a:ext cx="9460231" cy="3663315"/>
          </a:xfrm>
          <a:prstGeom prst="rect">
            <a:avLst/>
          </a:prstGeom>
        </p:spPr>
      </p:pic>
      <p:sp>
        <p:nvSpPr>
          <p:cNvPr id="5" name="Slide Number Placeholder 4"/>
          <p:cNvSpPr>
            <a:spLocks noGrp="1"/>
          </p:cNvSpPr>
          <p:nvPr>
            <p:ph type="sldNum" sz="quarter" idx="12"/>
          </p:nvPr>
        </p:nvSpPr>
        <p:spPr/>
        <p:txBody>
          <a:bodyPr/>
          <a:lstStyle/>
          <a:p>
            <a:fld id="{3A98EE3D-8CD1-4C3F-BD1C-C98C9596463C}" type="slidenum">
              <a:rPr lang="en-US" smtClean="0"/>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3481" y="1682758"/>
            <a:ext cx="11029615" cy="2147467"/>
          </a:xfrm>
        </p:spPr>
        <p:txBody>
          <a:bodyPr/>
          <a:lstStyle/>
          <a:p>
            <a:r>
              <a:rPr lang="en-IN" altLang="en-US" dirty="0"/>
              <a:t>					Domain Name system (DNS)</a:t>
            </a:r>
          </a:p>
        </p:txBody>
      </p:sp>
      <p:sp>
        <p:nvSpPr>
          <p:cNvPr id="3" name="Slide Number Placeholder 2"/>
          <p:cNvSpPr>
            <a:spLocks noGrp="1"/>
          </p:cNvSpPr>
          <p:nvPr>
            <p:ph type="sldNum" sz="quarter" idx="12"/>
          </p:nvPr>
        </p:nvSpPr>
        <p:spPr/>
        <p:txBody>
          <a:bodyPr/>
          <a:lstStyle/>
          <a:p>
            <a:fld id="{3A98EE3D-8CD1-4C3F-BD1C-C98C9596463C}" type="slidenum">
              <a:rPr lang="en-US" smtClean="0"/>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4676" y="705512"/>
            <a:ext cx="9899015" cy="751488"/>
          </a:xfrm>
          <a:prstGeom prst="rect">
            <a:avLst/>
          </a:prstGeom>
        </p:spPr>
        <p:txBody>
          <a:bodyPr vert="horz" wrap="square" lIns="0" tIns="12700" rIns="0" bIns="0" rtlCol="0">
            <a:spAutoFit/>
          </a:bodyPr>
          <a:lstStyle/>
          <a:p>
            <a:pPr marL="12700">
              <a:lnSpc>
                <a:spcPct val="100000"/>
              </a:lnSpc>
              <a:spcBef>
                <a:spcPts val="100"/>
              </a:spcBef>
            </a:pPr>
            <a:r>
              <a:rPr spc="-35" dirty="0"/>
              <a:t>Domain</a:t>
            </a:r>
            <a:r>
              <a:rPr spc="-240" dirty="0"/>
              <a:t> </a:t>
            </a:r>
            <a:r>
              <a:rPr spc="-25" dirty="0"/>
              <a:t>Name</a:t>
            </a:r>
            <a:r>
              <a:rPr spc="-215" dirty="0"/>
              <a:t> </a:t>
            </a:r>
            <a:r>
              <a:rPr spc="-85" dirty="0"/>
              <a:t>System</a:t>
            </a:r>
            <a:r>
              <a:rPr spc="-185" dirty="0"/>
              <a:t> </a:t>
            </a:r>
            <a:r>
              <a:rPr spc="-10" dirty="0"/>
              <a:t>(DNS)</a:t>
            </a:r>
          </a:p>
        </p:txBody>
      </p:sp>
      <p:sp>
        <p:nvSpPr>
          <p:cNvPr id="3" name="object 3"/>
          <p:cNvSpPr txBox="1"/>
          <p:nvPr/>
        </p:nvSpPr>
        <p:spPr>
          <a:xfrm>
            <a:off x="508000" y="1781189"/>
            <a:ext cx="11243733" cy="2446182"/>
          </a:xfrm>
          <a:prstGeom prst="rect">
            <a:avLst/>
          </a:prstGeom>
        </p:spPr>
        <p:txBody>
          <a:bodyPr vert="horz" wrap="square" lIns="0" tIns="47625" rIns="0" bIns="0" rtlCol="0">
            <a:spAutoFit/>
          </a:bodyPr>
          <a:lstStyle/>
          <a:p>
            <a:pPr marL="469900" marR="196850" indent="-457834">
              <a:lnSpc>
                <a:spcPts val="2160"/>
              </a:lnSpc>
              <a:spcBef>
                <a:spcPts val="375"/>
              </a:spcBef>
              <a:buClr>
                <a:srgbClr val="E38312"/>
              </a:buClr>
              <a:buAutoNum type="arabicPeriod"/>
              <a:tabLst>
                <a:tab pos="469900" algn="l"/>
              </a:tabLst>
            </a:pPr>
            <a:r>
              <a:rPr lang="en-US" sz="2400" dirty="0" smtClean="0"/>
              <a:t>It is a </a:t>
            </a:r>
            <a:r>
              <a:rPr lang="en-US" sz="2400" dirty="0" smtClean="0">
                <a:solidFill>
                  <a:srgbClr val="FF0000"/>
                </a:solidFill>
              </a:rPr>
              <a:t>directory system </a:t>
            </a:r>
            <a:r>
              <a:rPr lang="en-US" sz="2400" dirty="0" smtClean="0"/>
              <a:t>that </a:t>
            </a:r>
            <a:r>
              <a:rPr lang="en-US" sz="2400" dirty="0" smtClean="0">
                <a:solidFill>
                  <a:srgbClr val="FF0000"/>
                </a:solidFill>
              </a:rPr>
              <a:t>maps a </a:t>
            </a:r>
            <a:r>
              <a:rPr lang="en-US" sz="2400" dirty="0" smtClean="0">
                <a:solidFill>
                  <a:srgbClr val="FF0000"/>
                </a:solidFill>
              </a:rPr>
              <a:t>name to an IP address </a:t>
            </a:r>
            <a:r>
              <a:rPr lang="en-US" sz="2400" dirty="0" smtClean="0"/>
              <a:t>and vice versa. </a:t>
            </a:r>
          </a:p>
          <a:p>
            <a:pPr marL="469900" marR="196850" indent="-457834">
              <a:lnSpc>
                <a:spcPts val="2160"/>
              </a:lnSpc>
              <a:spcBef>
                <a:spcPts val="375"/>
              </a:spcBef>
              <a:buClr>
                <a:srgbClr val="E38312"/>
              </a:buClr>
              <a:buAutoNum type="arabicPeriod"/>
              <a:tabLst>
                <a:tab pos="469900" algn="l"/>
              </a:tabLst>
            </a:pPr>
            <a:r>
              <a:rPr lang="en-US" sz="2400" dirty="0" smtClean="0">
                <a:solidFill>
                  <a:srgbClr val="FF0000"/>
                </a:solidFill>
              </a:rPr>
              <a:t>DNS </a:t>
            </a:r>
            <a:r>
              <a:rPr lang="en-US" sz="2400" dirty="0" smtClean="0">
                <a:solidFill>
                  <a:srgbClr val="FF0000"/>
                </a:solidFill>
              </a:rPr>
              <a:t>client(software on a device) </a:t>
            </a:r>
            <a:r>
              <a:rPr lang="en-US" sz="2400" dirty="0" smtClean="0"/>
              <a:t>and a </a:t>
            </a:r>
            <a:r>
              <a:rPr lang="en-US" sz="2400" dirty="0" smtClean="0">
                <a:solidFill>
                  <a:srgbClr val="FF0000"/>
                </a:solidFill>
              </a:rPr>
              <a:t>DNS servers(</a:t>
            </a:r>
            <a:r>
              <a:rPr lang="en-US" sz="2400" dirty="0" err="1" smtClean="0">
                <a:solidFill>
                  <a:srgbClr val="FF0000"/>
                </a:solidFill>
              </a:rPr>
              <a:t>e.g</a:t>
            </a:r>
            <a:r>
              <a:rPr lang="en-US" sz="2400" dirty="0" smtClean="0">
                <a:solidFill>
                  <a:srgbClr val="FF0000"/>
                </a:solidFill>
              </a:rPr>
              <a:t> ISP server) </a:t>
            </a:r>
            <a:r>
              <a:rPr lang="en-US" sz="2400" dirty="0" smtClean="0"/>
              <a:t>are used to map a name to an IP address. </a:t>
            </a:r>
          </a:p>
          <a:p>
            <a:pPr marL="469900" marR="196850" indent="-457834">
              <a:lnSpc>
                <a:spcPts val="2160"/>
              </a:lnSpc>
              <a:spcBef>
                <a:spcPts val="375"/>
              </a:spcBef>
              <a:buClr>
                <a:srgbClr val="E38312"/>
              </a:buClr>
              <a:buAutoNum type="arabicPeriod"/>
              <a:tabLst>
                <a:tab pos="469900" algn="l"/>
              </a:tabLst>
            </a:pPr>
            <a:r>
              <a:rPr sz="2400" smtClean="0">
                <a:solidFill>
                  <a:srgbClr val="FF0000"/>
                </a:solidFill>
                <a:latin typeface="Calibri"/>
                <a:cs typeface="Calibri"/>
              </a:rPr>
              <a:t>DNS</a:t>
            </a:r>
            <a:r>
              <a:rPr sz="2400" spc="-45" smtClean="0">
                <a:solidFill>
                  <a:srgbClr val="FF0000"/>
                </a:solidFill>
                <a:latin typeface="Calibri"/>
                <a:cs typeface="Calibri"/>
              </a:rPr>
              <a:t> </a:t>
            </a:r>
            <a:r>
              <a:rPr sz="2400" dirty="0">
                <a:solidFill>
                  <a:srgbClr val="FF0000"/>
                </a:solidFill>
                <a:latin typeface="Calibri"/>
                <a:cs typeface="Calibri"/>
              </a:rPr>
              <a:t>is</a:t>
            </a:r>
            <a:r>
              <a:rPr sz="2400" spc="-20" dirty="0">
                <a:solidFill>
                  <a:srgbClr val="FF0000"/>
                </a:solidFill>
                <a:latin typeface="Calibri"/>
                <a:cs typeface="Calibri"/>
              </a:rPr>
              <a:t> </a:t>
            </a:r>
            <a:r>
              <a:rPr sz="2400" dirty="0">
                <a:solidFill>
                  <a:srgbClr val="FF0000"/>
                </a:solidFill>
                <a:latin typeface="Calibri"/>
                <a:cs typeface="Calibri"/>
              </a:rPr>
              <a:t>a</a:t>
            </a:r>
            <a:r>
              <a:rPr sz="2400" spc="-35" dirty="0">
                <a:solidFill>
                  <a:srgbClr val="FF0000"/>
                </a:solidFill>
                <a:latin typeface="Calibri"/>
                <a:cs typeface="Calibri"/>
              </a:rPr>
              <a:t> </a:t>
            </a:r>
            <a:r>
              <a:rPr sz="2400" dirty="0">
                <a:solidFill>
                  <a:srgbClr val="FF0000"/>
                </a:solidFill>
                <a:latin typeface="Calibri"/>
                <a:cs typeface="Calibri"/>
              </a:rPr>
              <a:t>supporting</a:t>
            </a:r>
            <a:r>
              <a:rPr sz="2400" spc="-40" dirty="0">
                <a:solidFill>
                  <a:srgbClr val="FF0000"/>
                </a:solidFill>
                <a:latin typeface="Calibri"/>
                <a:cs typeface="Calibri"/>
              </a:rPr>
              <a:t> </a:t>
            </a:r>
            <a:r>
              <a:rPr sz="2400" dirty="0">
                <a:solidFill>
                  <a:srgbClr val="FF0000"/>
                </a:solidFill>
                <a:latin typeface="Calibri"/>
                <a:cs typeface="Calibri"/>
              </a:rPr>
              <a:t>program</a:t>
            </a:r>
            <a:r>
              <a:rPr sz="2400" spc="-40" dirty="0">
                <a:solidFill>
                  <a:srgbClr val="FF0000"/>
                </a:solidFill>
                <a:latin typeface="Calibri"/>
                <a:cs typeface="Calibri"/>
              </a:rPr>
              <a:t> </a:t>
            </a:r>
            <a:r>
              <a:rPr sz="2400" dirty="0">
                <a:solidFill>
                  <a:srgbClr val="FF0000"/>
                </a:solidFill>
                <a:latin typeface="Calibri"/>
                <a:cs typeface="Calibri"/>
              </a:rPr>
              <a:t>that</a:t>
            </a:r>
            <a:r>
              <a:rPr sz="2400" spc="-25" dirty="0">
                <a:solidFill>
                  <a:srgbClr val="FF0000"/>
                </a:solidFill>
                <a:latin typeface="Calibri"/>
                <a:cs typeface="Calibri"/>
              </a:rPr>
              <a:t> </a:t>
            </a:r>
            <a:r>
              <a:rPr sz="2400" dirty="0">
                <a:solidFill>
                  <a:srgbClr val="FF0000"/>
                </a:solidFill>
                <a:latin typeface="Calibri"/>
                <a:cs typeface="Calibri"/>
              </a:rPr>
              <a:t>is</a:t>
            </a:r>
            <a:r>
              <a:rPr sz="2400" spc="-20" dirty="0">
                <a:solidFill>
                  <a:srgbClr val="FF0000"/>
                </a:solidFill>
                <a:latin typeface="Calibri"/>
                <a:cs typeface="Calibri"/>
              </a:rPr>
              <a:t> </a:t>
            </a:r>
            <a:r>
              <a:rPr sz="2400" dirty="0">
                <a:solidFill>
                  <a:srgbClr val="FF0000"/>
                </a:solidFill>
                <a:latin typeface="Calibri"/>
                <a:cs typeface="Calibri"/>
              </a:rPr>
              <a:t>used</a:t>
            </a:r>
            <a:r>
              <a:rPr sz="2400" spc="-35" dirty="0">
                <a:solidFill>
                  <a:srgbClr val="FF0000"/>
                </a:solidFill>
                <a:latin typeface="Calibri"/>
                <a:cs typeface="Calibri"/>
              </a:rPr>
              <a:t> </a:t>
            </a:r>
            <a:r>
              <a:rPr sz="2400" dirty="0">
                <a:solidFill>
                  <a:srgbClr val="FF0000"/>
                </a:solidFill>
                <a:latin typeface="Calibri"/>
                <a:cs typeface="Calibri"/>
              </a:rPr>
              <a:t>by</a:t>
            </a:r>
            <a:r>
              <a:rPr sz="2400" spc="-45" dirty="0">
                <a:solidFill>
                  <a:srgbClr val="FF0000"/>
                </a:solidFill>
                <a:latin typeface="Calibri"/>
                <a:cs typeface="Calibri"/>
              </a:rPr>
              <a:t> </a:t>
            </a:r>
            <a:r>
              <a:rPr sz="2400">
                <a:solidFill>
                  <a:srgbClr val="FF0000"/>
                </a:solidFill>
                <a:latin typeface="Calibri"/>
                <a:cs typeface="Calibri"/>
              </a:rPr>
              <a:t>other</a:t>
            </a:r>
            <a:r>
              <a:rPr sz="2400" spc="-25">
                <a:solidFill>
                  <a:srgbClr val="FF0000"/>
                </a:solidFill>
                <a:latin typeface="Calibri"/>
                <a:cs typeface="Calibri"/>
              </a:rPr>
              <a:t> </a:t>
            </a:r>
            <a:r>
              <a:rPr sz="2400" spc="-10" smtClean="0">
                <a:solidFill>
                  <a:srgbClr val="FF0000"/>
                </a:solidFill>
                <a:latin typeface="Calibri"/>
                <a:cs typeface="Calibri"/>
              </a:rPr>
              <a:t>programs</a:t>
            </a:r>
            <a:r>
              <a:rPr lang="en-US" sz="2400" spc="-10" dirty="0" smtClean="0">
                <a:solidFill>
                  <a:srgbClr val="FF0000"/>
                </a:solidFill>
                <a:latin typeface="Calibri"/>
                <a:cs typeface="Calibri"/>
              </a:rPr>
              <a:t> </a:t>
            </a:r>
            <a:r>
              <a:rPr sz="2400" smtClean="0">
                <a:solidFill>
                  <a:srgbClr val="FF0000"/>
                </a:solidFill>
                <a:latin typeface="Calibri"/>
                <a:cs typeface="Calibri"/>
              </a:rPr>
              <a:t>such</a:t>
            </a:r>
            <a:r>
              <a:rPr sz="2400" spc="-40" smtClean="0">
                <a:solidFill>
                  <a:srgbClr val="FF0000"/>
                </a:solidFill>
                <a:latin typeface="Calibri"/>
                <a:cs typeface="Calibri"/>
              </a:rPr>
              <a:t> </a:t>
            </a:r>
            <a:r>
              <a:rPr sz="2400" dirty="0">
                <a:solidFill>
                  <a:srgbClr val="FF0000"/>
                </a:solidFill>
                <a:latin typeface="Calibri"/>
                <a:cs typeface="Calibri"/>
              </a:rPr>
              <a:t>as</a:t>
            </a:r>
            <a:r>
              <a:rPr sz="2400" spc="-35" dirty="0">
                <a:solidFill>
                  <a:srgbClr val="FF0000"/>
                </a:solidFill>
                <a:latin typeface="Calibri"/>
                <a:cs typeface="Calibri"/>
              </a:rPr>
              <a:t> </a:t>
            </a:r>
            <a:r>
              <a:rPr sz="2400" spc="-10" dirty="0">
                <a:solidFill>
                  <a:srgbClr val="FF0000"/>
                </a:solidFill>
                <a:latin typeface="Calibri"/>
                <a:cs typeface="Calibri"/>
              </a:rPr>
              <a:t>e-mail.</a:t>
            </a:r>
            <a:endParaRPr sz="2400">
              <a:solidFill>
                <a:srgbClr val="FF0000"/>
              </a:solidFill>
              <a:latin typeface="Calibri"/>
              <a:cs typeface="Calibri"/>
            </a:endParaRPr>
          </a:p>
          <a:p>
            <a:pPr marL="526415" indent="-513715">
              <a:lnSpc>
                <a:spcPts val="2280"/>
              </a:lnSpc>
              <a:spcBef>
                <a:spcPts val="1135"/>
              </a:spcBef>
              <a:buClr>
                <a:srgbClr val="E38312"/>
              </a:buClr>
              <a:buAutoNum type="arabicPeriod" startAt="3"/>
              <a:tabLst>
                <a:tab pos="526415" algn="l"/>
              </a:tabLst>
            </a:pPr>
            <a:r>
              <a:rPr sz="2400" smtClean="0">
                <a:solidFill>
                  <a:srgbClr val="404040"/>
                </a:solidFill>
                <a:latin typeface="Calibri"/>
                <a:cs typeface="Calibri"/>
              </a:rPr>
              <a:t>The</a:t>
            </a:r>
            <a:r>
              <a:rPr sz="2400" spc="-40" smtClean="0">
                <a:solidFill>
                  <a:srgbClr val="404040"/>
                </a:solidFill>
                <a:latin typeface="Calibri"/>
                <a:cs typeface="Calibri"/>
              </a:rPr>
              <a:t> </a:t>
            </a:r>
            <a:r>
              <a:rPr sz="2400" dirty="0">
                <a:solidFill>
                  <a:srgbClr val="404040"/>
                </a:solidFill>
                <a:latin typeface="Calibri"/>
                <a:cs typeface="Calibri"/>
              </a:rPr>
              <a:t>DNS</a:t>
            </a:r>
            <a:r>
              <a:rPr sz="2400" spc="-55" dirty="0">
                <a:solidFill>
                  <a:srgbClr val="404040"/>
                </a:solidFill>
                <a:latin typeface="Calibri"/>
                <a:cs typeface="Calibri"/>
              </a:rPr>
              <a:t> </a:t>
            </a:r>
            <a:r>
              <a:rPr sz="2400" dirty="0">
                <a:solidFill>
                  <a:srgbClr val="404040"/>
                </a:solidFill>
                <a:latin typeface="Calibri"/>
                <a:cs typeface="Calibri"/>
              </a:rPr>
              <a:t>client</a:t>
            </a:r>
            <a:r>
              <a:rPr sz="2400" spc="-25" dirty="0">
                <a:solidFill>
                  <a:srgbClr val="404040"/>
                </a:solidFill>
                <a:latin typeface="Calibri"/>
                <a:cs typeface="Calibri"/>
              </a:rPr>
              <a:t> </a:t>
            </a:r>
            <a:r>
              <a:rPr sz="2400" dirty="0">
                <a:solidFill>
                  <a:srgbClr val="404040"/>
                </a:solidFill>
                <a:latin typeface="Calibri"/>
                <a:cs typeface="Calibri"/>
              </a:rPr>
              <a:t>program</a:t>
            </a:r>
            <a:r>
              <a:rPr sz="2400" spc="-55" dirty="0">
                <a:solidFill>
                  <a:srgbClr val="404040"/>
                </a:solidFill>
                <a:latin typeface="Calibri"/>
                <a:cs typeface="Calibri"/>
              </a:rPr>
              <a:t> </a:t>
            </a:r>
            <a:r>
              <a:rPr sz="2400" dirty="0">
                <a:solidFill>
                  <a:srgbClr val="404040"/>
                </a:solidFill>
                <a:latin typeface="Calibri"/>
                <a:cs typeface="Calibri"/>
              </a:rPr>
              <a:t>sends</a:t>
            </a:r>
            <a:r>
              <a:rPr sz="2400" spc="-35" dirty="0">
                <a:solidFill>
                  <a:srgbClr val="40404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dirty="0">
                <a:solidFill>
                  <a:srgbClr val="404040"/>
                </a:solidFill>
                <a:latin typeface="Calibri"/>
                <a:cs typeface="Calibri"/>
              </a:rPr>
              <a:t>request</a:t>
            </a:r>
            <a:r>
              <a:rPr sz="2400" spc="-40" dirty="0">
                <a:solidFill>
                  <a:srgbClr val="404040"/>
                </a:solidFill>
                <a:latin typeface="Calibri"/>
                <a:cs typeface="Calibri"/>
              </a:rPr>
              <a:t> </a:t>
            </a:r>
            <a:r>
              <a:rPr sz="2400" dirty="0">
                <a:solidFill>
                  <a:srgbClr val="404040"/>
                </a:solidFill>
                <a:latin typeface="Calibri"/>
                <a:cs typeface="Calibri"/>
              </a:rPr>
              <a:t>to</a:t>
            </a:r>
            <a:r>
              <a:rPr sz="2400" spc="-45" dirty="0">
                <a:solidFill>
                  <a:srgbClr val="40404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dirty="0">
                <a:solidFill>
                  <a:srgbClr val="404040"/>
                </a:solidFill>
                <a:latin typeface="Calibri"/>
                <a:cs typeface="Calibri"/>
              </a:rPr>
              <a:t>DNS</a:t>
            </a:r>
            <a:r>
              <a:rPr sz="2400" spc="-55" dirty="0">
                <a:solidFill>
                  <a:srgbClr val="404040"/>
                </a:solidFill>
                <a:latin typeface="Calibri"/>
                <a:cs typeface="Calibri"/>
              </a:rPr>
              <a:t> </a:t>
            </a:r>
            <a:r>
              <a:rPr sz="2400" dirty="0">
                <a:solidFill>
                  <a:srgbClr val="404040"/>
                </a:solidFill>
                <a:latin typeface="Calibri"/>
                <a:cs typeface="Calibri"/>
              </a:rPr>
              <a:t>server</a:t>
            </a:r>
            <a:r>
              <a:rPr sz="2400" spc="-20" dirty="0">
                <a:solidFill>
                  <a:srgbClr val="404040"/>
                </a:solidFill>
                <a:latin typeface="Calibri"/>
                <a:cs typeface="Calibri"/>
              </a:rPr>
              <a:t> </a:t>
            </a:r>
            <a:r>
              <a:rPr sz="2400" dirty="0">
                <a:solidFill>
                  <a:srgbClr val="404040"/>
                </a:solidFill>
                <a:latin typeface="Calibri"/>
                <a:cs typeface="Calibri"/>
              </a:rPr>
              <a:t>to</a:t>
            </a:r>
            <a:r>
              <a:rPr sz="2400" spc="-50" dirty="0">
                <a:solidFill>
                  <a:srgbClr val="404040"/>
                </a:solidFill>
                <a:latin typeface="Calibri"/>
                <a:cs typeface="Calibri"/>
              </a:rPr>
              <a:t> </a:t>
            </a:r>
            <a:r>
              <a:rPr sz="2400" dirty="0">
                <a:solidFill>
                  <a:srgbClr val="404040"/>
                </a:solidFill>
                <a:latin typeface="Calibri"/>
                <a:cs typeface="Calibri"/>
              </a:rPr>
              <a:t>map</a:t>
            </a:r>
            <a:r>
              <a:rPr sz="2400" spc="-35" dirty="0">
                <a:solidFill>
                  <a:srgbClr val="404040"/>
                </a:solidFill>
                <a:latin typeface="Calibri"/>
                <a:cs typeface="Calibri"/>
              </a:rPr>
              <a:t> </a:t>
            </a:r>
            <a:r>
              <a:rPr sz="2400" dirty="0">
                <a:solidFill>
                  <a:srgbClr val="404040"/>
                </a:solidFill>
                <a:latin typeface="Calibri"/>
                <a:cs typeface="Calibri"/>
              </a:rPr>
              <a:t>the</a:t>
            </a:r>
            <a:r>
              <a:rPr sz="2400" spc="-45" dirty="0">
                <a:solidFill>
                  <a:srgbClr val="404040"/>
                </a:solidFill>
                <a:latin typeface="Calibri"/>
                <a:cs typeface="Calibri"/>
              </a:rPr>
              <a:t> </a:t>
            </a:r>
            <a:r>
              <a:rPr sz="2400" dirty="0">
                <a:solidFill>
                  <a:srgbClr val="404040"/>
                </a:solidFill>
                <a:latin typeface="Calibri"/>
                <a:cs typeface="Calibri"/>
              </a:rPr>
              <a:t>e-mail</a:t>
            </a:r>
            <a:r>
              <a:rPr sz="2400" spc="-15" dirty="0">
                <a:solidFill>
                  <a:srgbClr val="404040"/>
                </a:solidFill>
                <a:latin typeface="Calibri"/>
                <a:cs typeface="Calibri"/>
              </a:rPr>
              <a:t> </a:t>
            </a:r>
            <a:r>
              <a:rPr sz="2400" dirty="0">
                <a:solidFill>
                  <a:srgbClr val="404040"/>
                </a:solidFill>
                <a:latin typeface="Calibri"/>
                <a:cs typeface="Calibri"/>
              </a:rPr>
              <a:t>address</a:t>
            </a:r>
            <a:r>
              <a:rPr sz="2400" spc="-40" dirty="0">
                <a:solidFill>
                  <a:srgbClr val="404040"/>
                </a:solidFill>
                <a:latin typeface="Calibri"/>
                <a:cs typeface="Calibri"/>
              </a:rPr>
              <a:t> </a:t>
            </a:r>
            <a:r>
              <a:rPr sz="2400">
                <a:solidFill>
                  <a:srgbClr val="404040"/>
                </a:solidFill>
                <a:latin typeface="Calibri"/>
                <a:cs typeface="Calibri"/>
              </a:rPr>
              <a:t>to</a:t>
            </a:r>
            <a:r>
              <a:rPr sz="2400" spc="-35">
                <a:solidFill>
                  <a:srgbClr val="404040"/>
                </a:solidFill>
                <a:latin typeface="Calibri"/>
                <a:cs typeface="Calibri"/>
              </a:rPr>
              <a:t> </a:t>
            </a:r>
            <a:r>
              <a:rPr sz="2400" spc="-25" smtClean="0">
                <a:solidFill>
                  <a:srgbClr val="404040"/>
                </a:solidFill>
                <a:latin typeface="Calibri"/>
                <a:cs typeface="Calibri"/>
              </a:rPr>
              <a:t>the</a:t>
            </a:r>
            <a:r>
              <a:rPr lang="en-US" sz="2400" spc="-25" dirty="0" smtClean="0">
                <a:solidFill>
                  <a:srgbClr val="404040"/>
                </a:solidFill>
                <a:latin typeface="Calibri"/>
                <a:cs typeface="Calibri"/>
              </a:rPr>
              <a:t> </a:t>
            </a:r>
            <a:r>
              <a:rPr sz="2400" smtClean="0">
                <a:solidFill>
                  <a:srgbClr val="404040"/>
                </a:solidFill>
                <a:latin typeface="Calibri"/>
                <a:cs typeface="Calibri"/>
              </a:rPr>
              <a:t>corresponding</a:t>
            </a:r>
            <a:r>
              <a:rPr sz="2400" spc="-70" smtClean="0">
                <a:solidFill>
                  <a:srgbClr val="404040"/>
                </a:solidFill>
                <a:latin typeface="Calibri"/>
                <a:cs typeface="Calibri"/>
              </a:rPr>
              <a:t> </a:t>
            </a:r>
            <a:r>
              <a:rPr sz="2400" dirty="0">
                <a:solidFill>
                  <a:srgbClr val="404040"/>
                </a:solidFill>
                <a:latin typeface="Calibri"/>
                <a:cs typeface="Calibri"/>
              </a:rPr>
              <a:t>IP</a:t>
            </a:r>
            <a:r>
              <a:rPr sz="2400" spc="-35" dirty="0">
                <a:solidFill>
                  <a:srgbClr val="404040"/>
                </a:solidFill>
                <a:latin typeface="Calibri"/>
                <a:cs typeface="Calibri"/>
              </a:rPr>
              <a:t> </a:t>
            </a:r>
            <a:r>
              <a:rPr sz="2400" spc="-10">
                <a:solidFill>
                  <a:srgbClr val="404040"/>
                </a:solidFill>
                <a:latin typeface="Calibri"/>
                <a:cs typeface="Calibri"/>
              </a:rPr>
              <a:t>address</a:t>
            </a:r>
            <a:r>
              <a:rPr sz="2400" spc="-10" smtClean="0">
                <a:solidFill>
                  <a:srgbClr val="404040"/>
                </a:solidFill>
                <a:latin typeface="Calibri"/>
                <a:cs typeface="Calibri"/>
              </a:rPr>
              <a:t>.</a:t>
            </a:r>
            <a:endParaRPr lang="en-US" sz="2400" spc="-10" dirty="0" smtClean="0">
              <a:solidFill>
                <a:srgbClr val="404040"/>
              </a:solidFill>
              <a:latin typeface="Calibri"/>
              <a:cs typeface="Calibri"/>
            </a:endParaRPr>
          </a:p>
          <a:p>
            <a:pPr marL="526415" indent="-513715">
              <a:lnSpc>
                <a:spcPts val="2280"/>
              </a:lnSpc>
              <a:spcBef>
                <a:spcPts val="1135"/>
              </a:spcBef>
              <a:buClr>
                <a:srgbClr val="E38312"/>
              </a:buClr>
              <a:buAutoNum type="arabicPeriod" startAt="3"/>
              <a:tabLst>
                <a:tab pos="526415" algn="l"/>
              </a:tabLst>
            </a:pPr>
            <a:r>
              <a:rPr lang="en-US" sz="2400" spc="-10" dirty="0" smtClean="0">
                <a:solidFill>
                  <a:srgbClr val="404040"/>
                </a:solidFill>
                <a:latin typeface="Calibri"/>
                <a:cs typeface="Calibri"/>
              </a:rPr>
              <a:t>DNS server sends a response to the client with the requested IP</a:t>
            </a:r>
            <a:endParaRPr sz="2400">
              <a:latin typeface="Calibri"/>
              <a:cs typeface="Calibri"/>
            </a:endParaRPr>
          </a:p>
        </p:txBody>
      </p:sp>
      <p:sp>
        <p:nvSpPr>
          <p:cNvPr id="4" name="Slide Number Placeholder 3"/>
          <p:cNvSpPr>
            <a:spLocks noGrp="1"/>
          </p:cNvSpPr>
          <p:nvPr>
            <p:ph type="sldNum" sz="quarter" idx="7"/>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1800" y="223802"/>
            <a:ext cx="10989733" cy="443711"/>
          </a:xfrm>
          <a:prstGeom prst="rect">
            <a:avLst/>
          </a:prstGeom>
        </p:spPr>
        <p:txBody>
          <a:bodyPr vert="horz" wrap="square" lIns="0" tIns="12700" rIns="0" bIns="0" rtlCol="0">
            <a:spAutoFit/>
          </a:bodyPr>
          <a:lstStyle/>
          <a:p>
            <a:pPr marL="12700">
              <a:lnSpc>
                <a:spcPct val="100000"/>
              </a:lnSpc>
              <a:spcBef>
                <a:spcPts val="100"/>
              </a:spcBef>
            </a:pPr>
            <a:r>
              <a:rPr lang="en-US" sz="2800" b="1" dirty="0" smtClean="0">
                <a:solidFill>
                  <a:srgbClr val="FF0000"/>
                </a:solidFill>
                <a:latin typeface="Times New Roman"/>
                <a:cs typeface="Times New Roman"/>
              </a:rPr>
              <a:t>Mapping a name to an IP address  by DNS client and DNS server</a:t>
            </a:r>
            <a:endParaRPr sz="2800">
              <a:latin typeface="Times New Roman"/>
              <a:cs typeface="Times New Roman"/>
            </a:endParaRPr>
          </a:p>
        </p:txBody>
      </p:sp>
      <p:grpSp>
        <p:nvGrpSpPr>
          <p:cNvPr id="3" name="object 3"/>
          <p:cNvGrpSpPr/>
          <p:nvPr/>
        </p:nvGrpSpPr>
        <p:grpSpPr>
          <a:xfrm>
            <a:off x="612497" y="806367"/>
            <a:ext cx="8324088" cy="4279391"/>
            <a:chOff x="1315211" y="1627632"/>
            <a:chExt cx="8324088" cy="4279391"/>
          </a:xfrm>
        </p:grpSpPr>
        <p:pic>
          <p:nvPicPr>
            <p:cNvPr id="4" name="object 4"/>
            <p:cNvPicPr/>
            <p:nvPr/>
          </p:nvPicPr>
          <p:blipFill>
            <a:blip r:embed="rId2" cstate="print"/>
            <a:stretch>
              <a:fillRect/>
            </a:stretch>
          </p:blipFill>
          <p:spPr>
            <a:xfrm>
              <a:off x="8688323" y="2842937"/>
              <a:ext cx="950976" cy="1224785"/>
            </a:xfrm>
            <a:prstGeom prst="rect">
              <a:avLst/>
            </a:prstGeom>
          </p:spPr>
        </p:pic>
        <p:pic>
          <p:nvPicPr>
            <p:cNvPr id="5" name="object 5"/>
            <p:cNvPicPr/>
            <p:nvPr/>
          </p:nvPicPr>
          <p:blipFill>
            <a:blip r:embed="rId3" cstate="print"/>
            <a:stretch>
              <a:fillRect/>
            </a:stretch>
          </p:blipFill>
          <p:spPr>
            <a:xfrm>
              <a:off x="5772911" y="2958084"/>
              <a:ext cx="2875788" cy="373379"/>
            </a:xfrm>
            <a:prstGeom prst="rect">
              <a:avLst/>
            </a:prstGeom>
          </p:spPr>
        </p:pic>
        <p:pic>
          <p:nvPicPr>
            <p:cNvPr id="6" name="object 6"/>
            <p:cNvPicPr/>
            <p:nvPr/>
          </p:nvPicPr>
          <p:blipFill>
            <a:blip r:embed="rId4" cstate="print"/>
            <a:stretch>
              <a:fillRect/>
            </a:stretch>
          </p:blipFill>
          <p:spPr>
            <a:xfrm>
              <a:off x="3086100" y="1627632"/>
              <a:ext cx="848360" cy="1219200"/>
            </a:xfrm>
            <a:prstGeom prst="rect">
              <a:avLst/>
            </a:prstGeom>
          </p:spPr>
        </p:pic>
        <p:pic>
          <p:nvPicPr>
            <p:cNvPr id="7" name="object 7"/>
            <p:cNvPicPr/>
            <p:nvPr/>
          </p:nvPicPr>
          <p:blipFill>
            <a:blip r:embed="rId5" cstate="print"/>
            <a:stretch>
              <a:fillRect/>
            </a:stretch>
          </p:blipFill>
          <p:spPr>
            <a:xfrm>
              <a:off x="3800855" y="2699004"/>
              <a:ext cx="883920" cy="766572"/>
            </a:xfrm>
            <a:prstGeom prst="rect">
              <a:avLst/>
            </a:prstGeom>
          </p:spPr>
        </p:pic>
        <p:pic>
          <p:nvPicPr>
            <p:cNvPr id="8" name="object 8"/>
            <p:cNvPicPr/>
            <p:nvPr/>
          </p:nvPicPr>
          <p:blipFill>
            <a:blip r:embed="rId6" cstate="print"/>
            <a:stretch>
              <a:fillRect/>
            </a:stretch>
          </p:blipFill>
          <p:spPr>
            <a:xfrm>
              <a:off x="5794247" y="3508248"/>
              <a:ext cx="2881883" cy="376427"/>
            </a:xfrm>
            <a:prstGeom prst="rect">
              <a:avLst/>
            </a:prstGeom>
          </p:spPr>
        </p:pic>
        <p:pic>
          <p:nvPicPr>
            <p:cNvPr id="9" name="object 9"/>
            <p:cNvPicPr/>
            <p:nvPr/>
          </p:nvPicPr>
          <p:blipFill>
            <a:blip r:embed="rId7" cstate="print"/>
            <a:stretch>
              <a:fillRect/>
            </a:stretch>
          </p:blipFill>
          <p:spPr>
            <a:xfrm>
              <a:off x="3086100" y="4107180"/>
              <a:ext cx="1061720" cy="1010412"/>
            </a:xfrm>
            <a:prstGeom prst="rect">
              <a:avLst/>
            </a:prstGeom>
          </p:spPr>
        </p:pic>
        <p:pic>
          <p:nvPicPr>
            <p:cNvPr id="10" name="object 10"/>
            <p:cNvPicPr/>
            <p:nvPr/>
          </p:nvPicPr>
          <p:blipFill>
            <a:blip r:embed="rId8" cstate="print"/>
            <a:stretch>
              <a:fillRect/>
            </a:stretch>
          </p:blipFill>
          <p:spPr>
            <a:xfrm>
              <a:off x="3820667" y="3619500"/>
              <a:ext cx="874776" cy="923544"/>
            </a:xfrm>
            <a:prstGeom prst="rect">
              <a:avLst/>
            </a:prstGeom>
          </p:spPr>
        </p:pic>
        <p:pic>
          <p:nvPicPr>
            <p:cNvPr id="11" name="object 11"/>
            <p:cNvPicPr/>
            <p:nvPr/>
          </p:nvPicPr>
          <p:blipFill>
            <a:blip r:embed="rId9" cstate="print"/>
            <a:stretch>
              <a:fillRect/>
            </a:stretch>
          </p:blipFill>
          <p:spPr>
            <a:xfrm>
              <a:off x="1485899" y="2875788"/>
              <a:ext cx="2261106" cy="1224785"/>
            </a:xfrm>
            <a:prstGeom prst="rect">
              <a:avLst/>
            </a:prstGeom>
          </p:spPr>
        </p:pic>
        <p:pic>
          <p:nvPicPr>
            <p:cNvPr id="12" name="object 12"/>
            <p:cNvPicPr/>
            <p:nvPr/>
          </p:nvPicPr>
          <p:blipFill>
            <a:blip r:embed="rId10" cstate="print"/>
            <a:stretch>
              <a:fillRect/>
            </a:stretch>
          </p:blipFill>
          <p:spPr>
            <a:xfrm>
              <a:off x="4782311" y="2851404"/>
              <a:ext cx="950976" cy="1224280"/>
            </a:xfrm>
            <a:prstGeom prst="rect">
              <a:avLst/>
            </a:prstGeom>
          </p:spPr>
        </p:pic>
        <p:sp>
          <p:nvSpPr>
            <p:cNvPr id="13" name="object 13"/>
            <p:cNvSpPr/>
            <p:nvPr/>
          </p:nvSpPr>
          <p:spPr>
            <a:xfrm>
              <a:off x="2619755" y="2699004"/>
              <a:ext cx="3590925" cy="1615440"/>
            </a:xfrm>
            <a:custGeom>
              <a:avLst/>
              <a:gdLst/>
              <a:ahLst/>
              <a:cxnLst/>
              <a:rect l="l" t="t" r="r" b="b"/>
              <a:pathLst>
                <a:path w="3590925" h="1615439">
                  <a:moveTo>
                    <a:pt x="0" y="1615440"/>
                  </a:moveTo>
                  <a:lnTo>
                    <a:pt x="3590544" y="1615440"/>
                  </a:lnTo>
                  <a:lnTo>
                    <a:pt x="3590544" y="0"/>
                  </a:lnTo>
                  <a:lnTo>
                    <a:pt x="0" y="0"/>
                  </a:lnTo>
                  <a:lnTo>
                    <a:pt x="0" y="1615440"/>
                  </a:lnTo>
                  <a:close/>
                </a:path>
              </a:pathLst>
            </a:custGeom>
            <a:ln w="9525">
              <a:solidFill>
                <a:srgbClr val="000000"/>
              </a:solidFill>
            </a:ln>
          </p:spPr>
          <p:txBody>
            <a:bodyPr wrap="square" lIns="0" tIns="0" rIns="0" bIns="0" rtlCol="0"/>
            <a:lstStyle/>
            <a:p>
              <a:endParaRPr/>
            </a:p>
          </p:txBody>
        </p:sp>
        <p:sp>
          <p:nvSpPr>
            <p:cNvPr id="14" name="object 14"/>
            <p:cNvSpPr/>
            <p:nvPr/>
          </p:nvSpPr>
          <p:spPr>
            <a:xfrm>
              <a:off x="2628900" y="5099303"/>
              <a:ext cx="3590925" cy="807720"/>
            </a:xfrm>
            <a:custGeom>
              <a:avLst/>
              <a:gdLst/>
              <a:ahLst/>
              <a:cxnLst/>
              <a:rect l="l" t="t" r="r" b="b"/>
              <a:pathLst>
                <a:path w="3590925" h="807720">
                  <a:moveTo>
                    <a:pt x="3590544" y="0"/>
                  </a:moveTo>
                  <a:lnTo>
                    <a:pt x="0" y="0"/>
                  </a:lnTo>
                  <a:lnTo>
                    <a:pt x="0" y="807720"/>
                  </a:lnTo>
                  <a:lnTo>
                    <a:pt x="3590544" y="807720"/>
                  </a:lnTo>
                  <a:lnTo>
                    <a:pt x="3590544" y="0"/>
                  </a:lnTo>
                  <a:close/>
                </a:path>
              </a:pathLst>
            </a:custGeom>
            <a:solidFill>
              <a:srgbClr val="FFFF00"/>
            </a:solidFill>
          </p:spPr>
          <p:txBody>
            <a:bodyPr wrap="square" lIns="0" tIns="0" rIns="0" bIns="0" rtlCol="0"/>
            <a:lstStyle/>
            <a:p>
              <a:endParaRPr/>
            </a:p>
          </p:txBody>
        </p:sp>
        <p:sp>
          <p:nvSpPr>
            <p:cNvPr id="15" name="object 15"/>
            <p:cNvSpPr/>
            <p:nvPr/>
          </p:nvSpPr>
          <p:spPr>
            <a:xfrm>
              <a:off x="2628900" y="5099303"/>
              <a:ext cx="3590925" cy="807720"/>
            </a:xfrm>
            <a:custGeom>
              <a:avLst/>
              <a:gdLst/>
              <a:ahLst/>
              <a:cxnLst/>
              <a:rect l="l" t="t" r="r" b="b"/>
              <a:pathLst>
                <a:path w="3590925" h="807720">
                  <a:moveTo>
                    <a:pt x="0" y="807720"/>
                  </a:moveTo>
                  <a:lnTo>
                    <a:pt x="3590544" y="807720"/>
                  </a:lnTo>
                  <a:lnTo>
                    <a:pt x="3590544" y="0"/>
                  </a:lnTo>
                  <a:lnTo>
                    <a:pt x="0" y="0"/>
                  </a:lnTo>
                  <a:lnTo>
                    <a:pt x="0" y="807720"/>
                  </a:lnTo>
                  <a:close/>
                </a:path>
              </a:pathLst>
            </a:custGeom>
            <a:ln w="9525">
              <a:solidFill>
                <a:srgbClr val="000000"/>
              </a:solidFill>
            </a:ln>
          </p:spPr>
          <p:txBody>
            <a:bodyPr wrap="square" lIns="0" tIns="0" rIns="0" bIns="0" rtlCol="0"/>
            <a:lstStyle/>
            <a:p>
              <a:endParaRPr/>
            </a:p>
          </p:txBody>
        </p:sp>
        <p:pic>
          <p:nvPicPr>
            <p:cNvPr id="16" name="object 16"/>
            <p:cNvPicPr/>
            <p:nvPr/>
          </p:nvPicPr>
          <p:blipFill>
            <a:blip r:embed="rId11" cstate="print"/>
            <a:stretch>
              <a:fillRect/>
            </a:stretch>
          </p:blipFill>
          <p:spPr>
            <a:xfrm>
              <a:off x="1315211" y="5406592"/>
              <a:ext cx="1254252" cy="197715"/>
            </a:xfrm>
            <a:prstGeom prst="rect">
              <a:avLst/>
            </a:prstGeom>
          </p:spPr>
        </p:pic>
      </p:grpSp>
      <p:sp>
        <p:nvSpPr>
          <p:cNvPr id="17" name="TextBox 16"/>
          <p:cNvSpPr txBox="1"/>
          <p:nvPr/>
        </p:nvSpPr>
        <p:spPr>
          <a:xfrm>
            <a:off x="5791200" y="3420527"/>
            <a:ext cx="6087533" cy="1569660"/>
          </a:xfrm>
          <a:prstGeom prst="rect">
            <a:avLst/>
          </a:prstGeom>
          <a:noFill/>
        </p:spPr>
        <p:txBody>
          <a:bodyPr wrap="square" rtlCol="0">
            <a:spAutoFit/>
          </a:bodyPr>
          <a:lstStyle/>
          <a:p>
            <a:pPr>
              <a:buFont typeface="Wingdings" pitchFamily="2" charset="2"/>
              <a:buChar char="ü"/>
            </a:pPr>
            <a:r>
              <a:rPr lang="en-US" sz="2400" dirty="0" smtClean="0"/>
              <a:t>The Internet needs to have a directory system that can map a name to an address and vice versa. </a:t>
            </a:r>
          </a:p>
          <a:p>
            <a:pPr>
              <a:buFont typeface="Wingdings" pitchFamily="2" charset="2"/>
              <a:buChar char="ü"/>
            </a:pPr>
            <a:r>
              <a:rPr lang="en-US" sz="2400" dirty="0" smtClean="0"/>
              <a:t>This is analogous to the telephone network. </a:t>
            </a:r>
          </a:p>
        </p:txBody>
      </p:sp>
      <p:sp>
        <p:nvSpPr>
          <p:cNvPr id="18" name="Slide Number Placeholder 17"/>
          <p:cNvSpPr>
            <a:spLocks noGrp="1"/>
          </p:cNvSpPr>
          <p:nvPr>
            <p:ph type="sldNum" sz="quarter" idx="7"/>
          </p:nvPr>
        </p:nvSpPr>
        <p:spPr/>
        <p:txBody>
          <a:bodyPr/>
          <a:lstStyle/>
          <a:p>
            <a:fld id="{B6F15528-21DE-4FAA-801E-634DDDAF4B2B}" type="slidenum">
              <a:rPr lang="en-US" smtClean="0"/>
              <a:pPr/>
              <a:t>73</a:t>
            </a:fld>
            <a:endParaRPr lang="en-US"/>
          </a:p>
        </p:txBody>
      </p:sp>
      <p:sp>
        <p:nvSpPr>
          <p:cNvPr id="19" name="Rectangle 18"/>
          <p:cNvSpPr/>
          <p:nvPr/>
        </p:nvSpPr>
        <p:spPr>
          <a:xfrm>
            <a:off x="508000" y="5290236"/>
            <a:ext cx="4953000" cy="646331"/>
          </a:xfrm>
          <a:prstGeom prst="rect">
            <a:avLst/>
          </a:prstGeom>
        </p:spPr>
        <p:txBody>
          <a:bodyPr wrap="square">
            <a:spAutoFit/>
          </a:bodyPr>
          <a:lstStyle/>
          <a:p>
            <a:r>
              <a:rPr lang="en-US" dirty="0" smtClean="0"/>
              <a:t>Figure 10.35: How TCP/IP uses a DNS client and a DNS server to map a name to an address</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idx="1"/>
          </p:nvPr>
        </p:nvSpPr>
        <p:spPr>
          <a:xfrm>
            <a:off x="761999" y="1131360"/>
            <a:ext cx="10905067" cy="6023726"/>
          </a:xfrm>
          <a:prstGeom prst="rect">
            <a:avLst/>
          </a:prstGeom>
        </p:spPr>
        <p:txBody>
          <a:bodyPr vert="horz" wrap="square" lIns="0" tIns="192049" rIns="0" bIns="0" rtlCol="0">
            <a:spAutoFit/>
          </a:bodyPr>
          <a:lstStyle/>
          <a:p>
            <a:pPr marL="111760" marR="5080" indent="-98425">
              <a:lnSpc>
                <a:spcPts val="2590"/>
              </a:lnSpc>
              <a:spcBef>
                <a:spcPts val="425"/>
              </a:spcBef>
              <a:buClr>
                <a:srgbClr val="E38312"/>
              </a:buClr>
              <a:buSzPct val="95833"/>
              <a:buFont typeface="Wingdings" pitchFamily="2" charset="2"/>
              <a:buChar char="ü"/>
              <a:tabLst>
                <a:tab pos="111760" algn="l"/>
                <a:tab pos="159385" algn="l"/>
              </a:tabLst>
            </a:pPr>
            <a:r>
              <a:rPr lang="en-US" spc="-110" dirty="0" smtClean="0"/>
              <a:t>N</a:t>
            </a:r>
            <a:r>
              <a:rPr lang="en-US" dirty="0" smtClean="0"/>
              <a:t>amespace </a:t>
            </a:r>
            <a:r>
              <a:rPr lang="en-US" dirty="0" smtClean="0"/>
              <a:t>is </a:t>
            </a:r>
            <a:r>
              <a:rPr lang="en-US" dirty="0" smtClean="0"/>
              <a:t>a </a:t>
            </a:r>
            <a:r>
              <a:rPr lang="en-US" dirty="0" smtClean="0">
                <a:solidFill>
                  <a:srgbClr val="FF0000"/>
                </a:solidFill>
              </a:rPr>
              <a:t>hierarchical and distributed naming system that maps name to IP</a:t>
            </a:r>
            <a:endParaRPr>
              <a:solidFill>
                <a:srgbClr val="FF0000"/>
              </a:solidFill>
            </a:endParaRPr>
          </a:p>
          <a:p>
            <a:pPr marL="160020" indent="-146050">
              <a:lnSpc>
                <a:spcPct val="100000"/>
              </a:lnSpc>
              <a:spcBef>
                <a:spcPts val="1085"/>
              </a:spcBef>
              <a:buClr>
                <a:srgbClr val="E38312"/>
              </a:buClr>
              <a:buSzPct val="95833"/>
              <a:buFont typeface="Wingdings" pitchFamily="2" charset="2"/>
              <a:buChar char="ü"/>
              <a:tabLst>
                <a:tab pos="160020" algn="l"/>
              </a:tabLst>
            </a:pPr>
            <a:r>
              <a:rPr lang="en-US" dirty="0" smtClean="0"/>
              <a:t>T</a:t>
            </a:r>
            <a:r>
              <a:rPr smtClean="0"/>
              <a:t>he</a:t>
            </a:r>
            <a:r>
              <a:rPr spc="-55" smtClean="0"/>
              <a:t> </a:t>
            </a:r>
            <a:r>
              <a:rPr dirty="0"/>
              <a:t>names</a:t>
            </a:r>
            <a:r>
              <a:rPr spc="-70" dirty="0"/>
              <a:t> </a:t>
            </a:r>
            <a:r>
              <a:rPr dirty="0"/>
              <a:t>must</a:t>
            </a:r>
            <a:r>
              <a:rPr spc="-65" dirty="0"/>
              <a:t> </a:t>
            </a:r>
            <a:r>
              <a:rPr dirty="0"/>
              <a:t>be</a:t>
            </a:r>
            <a:r>
              <a:rPr spc="-55" dirty="0"/>
              <a:t> </a:t>
            </a:r>
            <a:r>
              <a:rPr dirty="0"/>
              <a:t>unique</a:t>
            </a:r>
            <a:r>
              <a:rPr spc="-55" dirty="0"/>
              <a:t> </a:t>
            </a:r>
            <a:r>
              <a:rPr dirty="0"/>
              <a:t>because</a:t>
            </a:r>
            <a:r>
              <a:rPr spc="-55" dirty="0"/>
              <a:t> </a:t>
            </a:r>
            <a:r>
              <a:rPr dirty="0"/>
              <a:t>the</a:t>
            </a:r>
            <a:r>
              <a:rPr spc="-50" dirty="0"/>
              <a:t> </a:t>
            </a:r>
            <a:r>
              <a:rPr spc="-10" dirty="0"/>
              <a:t>addresses</a:t>
            </a:r>
            <a:r>
              <a:rPr spc="-60" dirty="0"/>
              <a:t> </a:t>
            </a:r>
            <a:r>
              <a:rPr dirty="0"/>
              <a:t>are</a:t>
            </a:r>
            <a:r>
              <a:rPr spc="-55" dirty="0"/>
              <a:t> </a:t>
            </a:r>
            <a:r>
              <a:rPr spc="-10"/>
              <a:t>unique</a:t>
            </a:r>
            <a:r>
              <a:rPr spc="-10" smtClean="0"/>
              <a:t>.</a:t>
            </a:r>
            <a:endParaRPr lang="en-US" dirty="0" smtClean="0"/>
          </a:p>
          <a:p>
            <a:pPr marL="111760" marR="467359" indent="-98425">
              <a:lnSpc>
                <a:spcPts val="2590"/>
              </a:lnSpc>
              <a:spcBef>
                <a:spcPts val="1445"/>
              </a:spcBef>
              <a:buClr>
                <a:srgbClr val="E38312"/>
              </a:buClr>
              <a:buSzPct val="95833"/>
              <a:buFont typeface="Wingdings" pitchFamily="2" charset="2"/>
              <a:buChar char="ü"/>
              <a:tabLst>
                <a:tab pos="111760" algn="l"/>
                <a:tab pos="159385" algn="l"/>
              </a:tabLst>
            </a:pPr>
            <a:r>
              <a:rPr spc="-50" smtClean="0"/>
              <a:t> </a:t>
            </a:r>
            <a:r>
              <a:rPr lang="en-US" spc="-50" dirty="0" smtClean="0"/>
              <a:t>It </a:t>
            </a:r>
            <a:r>
              <a:rPr smtClean="0"/>
              <a:t>can</a:t>
            </a:r>
            <a:r>
              <a:rPr spc="-55" smtClean="0"/>
              <a:t> </a:t>
            </a:r>
            <a:r>
              <a:rPr dirty="0"/>
              <a:t>be</a:t>
            </a:r>
            <a:r>
              <a:rPr spc="-50" dirty="0"/>
              <a:t> </a:t>
            </a:r>
            <a:r>
              <a:rPr spc="-10" dirty="0"/>
              <a:t>organized</a:t>
            </a:r>
            <a:r>
              <a:rPr spc="-55" dirty="0"/>
              <a:t> </a:t>
            </a:r>
            <a:r>
              <a:rPr spc="-25" dirty="0"/>
              <a:t>in </a:t>
            </a:r>
            <a:r>
              <a:rPr/>
              <a:t>two</a:t>
            </a:r>
            <a:r>
              <a:rPr spc="-50"/>
              <a:t> </a:t>
            </a:r>
            <a:r>
              <a:rPr spc="-10" smtClean="0"/>
              <a:t>ways:</a:t>
            </a:r>
            <a:r>
              <a:rPr lang="en-US"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902335" marR="467359" lvl="2" indent="-98425">
              <a:lnSpc>
                <a:spcPts val="2590"/>
              </a:lnSpc>
              <a:spcBef>
                <a:spcPts val="1445"/>
              </a:spcBef>
              <a:buClr>
                <a:srgbClr val="E38312"/>
              </a:buClr>
              <a:buSzPct val="95833"/>
              <a:buFont typeface="Wingdings" pitchFamily="2" charset="2"/>
              <a:buChar char="ü"/>
              <a:tabLst>
                <a:tab pos="111760" algn="l"/>
                <a:tab pos="159385" algn="l"/>
              </a:tabLst>
            </a:pPr>
            <a:r>
              <a:rPr lang="en-US" sz="2400" dirty="0" smtClean="0">
                <a:latin typeface="Times New Roman" pitchFamily="18" charset="0"/>
                <a:cs typeface="Times New Roman" pitchFamily="18" charset="0"/>
              </a:rPr>
              <a:t>Flat</a:t>
            </a:r>
            <a:r>
              <a:rPr lang="en-US" sz="2400" spc="-25"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name</a:t>
            </a:r>
            <a:r>
              <a:rPr lang="en-US" sz="2400" spc="-50" dirty="0" smtClean="0">
                <a:latin typeface="Times New Roman" pitchFamily="18" charset="0"/>
                <a:cs typeface="Times New Roman" pitchFamily="18" charset="0"/>
              </a:rPr>
              <a:t> </a:t>
            </a:r>
            <a:r>
              <a:rPr lang="en-US" sz="2400" spc="-10" dirty="0" smtClean="0">
                <a:latin typeface="Times New Roman" pitchFamily="18" charset="0"/>
                <a:cs typeface="Times New Roman" pitchFamily="18" charset="0"/>
              </a:rPr>
              <a:t>space</a:t>
            </a:r>
          </a:p>
          <a:p>
            <a:pPr marL="902335" marR="467359" lvl="2" indent="-98425">
              <a:lnSpc>
                <a:spcPts val="2590"/>
              </a:lnSpc>
              <a:spcBef>
                <a:spcPts val="1445"/>
              </a:spcBef>
              <a:buClr>
                <a:srgbClr val="E38312"/>
              </a:buClr>
              <a:buSzPct val="95833"/>
              <a:buFont typeface="Wingdings" pitchFamily="2" charset="2"/>
              <a:buChar char="ü"/>
              <a:tabLst>
                <a:tab pos="111760" algn="l"/>
                <a:tab pos="159385" algn="l"/>
              </a:tabLst>
            </a:pPr>
            <a:r>
              <a:rPr lang="en-US" sz="2400" spc="-10" dirty="0" smtClean="0">
                <a:latin typeface="Times New Roman" pitchFamily="18" charset="0"/>
                <a:cs typeface="Times New Roman" pitchFamily="18" charset="0"/>
              </a:rPr>
              <a:t>Hierarchical </a:t>
            </a:r>
            <a:r>
              <a:rPr lang="en-US" sz="2400" spc="-10" dirty="0" smtClean="0">
                <a:latin typeface="Times New Roman" pitchFamily="18" charset="0"/>
                <a:cs typeface="Times New Roman" pitchFamily="18" charset="0"/>
              </a:rPr>
              <a:t>name space.</a:t>
            </a:r>
          </a:p>
          <a:p>
            <a:pPr marL="111760" marR="467359" indent="-98425">
              <a:lnSpc>
                <a:spcPts val="2590"/>
              </a:lnSpc>
              <a:spcBef>
                <a:spcPts val="1445"/>
              </a:spcBef>
              <a:buClr>
                <a:srgbClr val="E38312"/>
              </a:buClr>
              <a:buSzPct val="95833"/>
              <a:buFont typeface="Wingdings" pitchFamily="2" charset="2"/>
              <a:buChar char="ü"/>
              <a:tabLst>
                <a:tab pos="111760" algn="l"/>
                <a:tab pos="159385" algn="l"/>
              </a:tabLst>
            </a:pPr>
            <a:r>
              <a:rPr lang="en-US" b="1" dirty="0" smtClean="0">
                <a:solidFill>
                  <a:srgbClr val="404040"/>
                </a:solidFill>
                <a:latin typeface="Times New Roman" pitchFamily="18" charset="0"/>
                <a:cs typeface="Times New Roman" pitchFamily="18" charset="0"/>
              </a:rPr>
              <a:t>F</a:t>
            </a:r>
            <a:r>
              <a:rPr b="1" smtClean="0">
                <a:solidFill>
                  <a:srgbClr val="404040"/>
                </a:solidFill>
                <a:latin typeface="Times New Roman" pitchFamily="18" charset="0"/>
                <a:cs typeface="Times New Roman" pitchFamily="18" charset="0"/>
              </a:rPr>
              <a:t>lat</a:t>
            </a:r>
            <a:r>
              <a:rPr b="1" spc="-25" smtClean="0">
                <a:solidFill>
                  <a:srgbClr val="404040"/>
                </a:solidFill>
                <a:latin typeface="Times New Roman" pitchFamily="18" charset="0"/>
                <a:cs typeface="Times New Roman" pitchFamily="18" charset="0"/>
              </a:rPr>
              <a:t> </a:t>
            </a:r>
            <a:r>
              <a:rPr b="1">
                <a:solidFill>
                  <a:srgbClr val="404040"/>
                </a:solidFill>
                <a:latin typeface="Times New Roman" pitchFamily="18" charset="0"/>
                <a:cs typeface="Times New Roman" pitchFamily="18" charset="0"/>
              </a:rPr>
              <a:t>name</a:t>
            </a:r>
            <a:r>
              <a:rPr b="1" spc="-50">
                <a:solidFill>
                  <a:srgbClr val="404040"/>
                </a:solidFill>
                <a:latin typeface="Times New Roman" pitchFamily="18" charset="0"/>
                <a:cs typeface="Times New Roman" pitchFamily="18" charset="0"/>
              </a:rPr>
              <a:t> </a:t>
            </a:r>
            <a:r>
              <a:rPr b="1" spc="-10" smtClean="0">
                <a:solidFill>
                  <a:srgbClr val="404040"/>
                </a:solidFill>
                <a:latin typeface="Times New Roman" pitchFamily="18" charset="0"/>
                <a:cs typeface="Times New Roman" pitchFamily="18" charset="0"/>
              </a:rPr>
              <a:t>space</a:t>
            </a:r>
            <a:r>
              <a:rPr lang="en-US" b="1" spc="-10" dirty="0" smtClean="0">
                <a:solidFill>
                  <a:srgbClr val="404040"/>
                </a:solidFill>
                <a:latin typeface="Times New Roman" pitchFamily="18" charset="0"/>
                <a:cs typeface="Times New Roman" pitchFamily="18" charset="0"/>
              </a:rPr>
              <a:t>: </a:t>
            </a:r>
            <a:r>
              <a:rPr lang="en-US" dirty="0" smtClean="0">
                <a:solidFill>
                  <a:srgbClr val="FF0000"/>
                </a:solidFill>
              </a:rPr>
              <a:t>all names are on the same level</a:t>
            </a:r>
            <a:r>
              <a:rPr lang="en-US" dirty="0" smtClean="0">
                <a:solidFill>
                  <a:schemeClr val="tx1"/>
                </a:solidFill>
              </a:rPr>
              <a:t> and must be globally unique.</a:t>
            </a:r>
            <a:endParaRPr lang="en-US" dirty="0">
              <a:solidFill>
                <a:schemeClr val="tx1"/>
              </a:solidFill>
              <a:latin typeface="Times New Roman" pitchFamily="18" charset="0"/>
              <a:cs typeface="Times New Roman" pitchFamily="18" charset="0"/>
            </a:endParaRPr>
          </a:p>
          <a:p>
            <a:pPr marL="111760" marR="467359" indent="-98425">
              <a:lnSpc>
                <a:spcPts val="2590"/>
              </a:lnSpc>
              <a:spcBef>
                <a:spcPts val="1445"/>
              </a:spcBef>
              <a:buClr>
                <a:srgbClr val="E38312"/>
              </a:buClr>
              <a:buSzPct val="95833"/>
              <a:buFont typeface="Wingdings" pitchFamily="2" charset="2"/>
              <a:buChar char="ü"/>
              <a:tabLst>
                <a:tab pos="111760" algn="l"/>
                <a:tab pos="159385" algn="l"/>
              </a:tabLst>
            </a:pPr>
            <a:r>
              <a:rPr lang="en-US" b="1" spc="-10" dirty="0" smtClean="0">
                <a:solidFill>
                  <a:srgbClr val="404040"/>
                </a:solidFill>
                <a:latin typeface="Times New Roman" pitchFamily="18" charset="0"/>
                <a:cs typeface="Times New Roman" pitchFamily="18" charset="0"/>
              </a:rPr>
              <a:t>H</a:t>
            </a:r>
            <a:r>
              <a:rPr b="1" spc="-10" smtClean="0">
                <a:solidFill>
                  <a:srgbClr val="404040"/>
                </a:solidFill>
                <a:latin typeface="Times New Roman" pitchFamily="18" charset="0"/>
                <a:cs typeface="Times New Roman" pitchFamily="18" charset="0"/>
              </a:rPr>
              <a:t>ierarchical</a:t>
            </a:r>
            <a:r>
              <a:rPr lang="en-US" b="1" spc="-10" dirty="0" smtClean="0">
                <a:solidFill>
                  <a:srgbClr val="404040"/>
                </a:solidFill>
                <a:latin typeface="Times New Roman" pitchFamily="18" charset="0"/>
                <a:cs typeface="Times New Roman" pitchFamily="18" charset="0"/>
              </a:rPr>
              <a:t> name space</a:t>
            </a:r>
            <a:r>
              <a:rPr lang="en-US" b="1" spc="-10" dirty="0" smtClean="0">
                <a:latin typeface="Times New Roman" pitchFamily="18" charset="0"/>
                <a:cs typeface="Times New Roman" pitchFamily="18" charset="0"/>
              </a:rPr>
              <a:t>: </a:t>
            </a:r>
            <a:r>
              <a:rPr lang="en-US" spc="-10" dirty="0" smtClean="0">
                <a:latin typeface="Times New Roman" pitchFamily="18" charset="0"/>
                <a:cs typeface="Times New Roman" pitchFamily="18" charset="0"/>
              </a:rPr>
              <a:t>O</a:t>
            </a:r>
            <a:r>
              <a:rPr lang="en-US" dirty="0" smtClean="0"/>
              <a:t>rganized in a </a:t>
            </a:r>
            <a:r>
              <a:rPr lang="en-US" dirty="0" smtClean="0">
                <a:solidFill>
                  <a:srgbClr val="FF0000"/>
                </a:solidFill>
              </a:rPr>
              <a:t>tree-like structure or multi-level hierarchy</a:t>
            </a:r>
            <a:r>
              <a:rPr lang="en-US" dirty="0" smtClean="0"/>
              <a:t>. </a:t>
            </a:r>
            <a:r>
              <a:rPr lang="en-US" dirty="0" smtClean="0"/>
              <a:t>Suitable </a:t>
            </a:r>
            <a:r>
              <a:rPr lang="en-US" dirty="0" smtClean="0"/>
              <a:t>for </a:t>
            </a:r>
            <a:r>
              <a:rPr lang="en-US" dirty="0" smtClean="0">
                <a:solidFill>
                  <a:srgbClr val="FF0000"/>
                </a:solidFill>
              </a:rPr>
              <a:t>complex systems </a:t>
            </a:r>
            <a:r>
              <a:rPr lang="en-US" dirty="0" smtClean="0"/>
              <a:t>and </a:t>
            </a:r>
            <a:r>
              <a:rPr lang="en-US" dirty="0" smtClean="0">
                <a:solidFill>
                  <a:srgbClr val="FF0000"/>
                </a:solidFill>
              </a:rPr>
              <a:t>large-scale environments</a:t>
            </a:r>
            <a:r>
              <a:rPr lang="en-US" dirty="0" smtClean="0"/>
              <a:t>.</a:t>
            </a:r>
            <a:endParaRPr lang="en-US" dirty="0" smtClean="0">
              <a:solidFill>
                <a:srgbClr val="FF0000"/>
              </a:solidFill>
            </a:endParaRPr>
          </a:p>
          <a:p>
            <a:pPr marL="111760" marR="467359" indent="-98425">
              <a:lnSpc>
                <a:spcPts val="2590"/>
              </a:lnSpc>
              <a:spcBef>
                <a:spcPts val="1445"/>
              </a:spcBef>
              <a:buClr>
                <a:srgbClr val="E38312"/>
              </a:buClr>
              <a:buSzPct val="95833"/>
              <a:buFont typeface="Wingdings"/>
              <a:buChar char=""/>
              <a:tabLst>
                <a:tab pos="111760" algn="l"/>
                <a:tab pos="159385" algn="l"/>
              </a:tabLst>
            </a:pPr>
            <a:endParaRPr lang="en-US" sz="2400" dirty="0" smtClean="0"/>
          </a:p>
          <a:p>
            <a:pPr marL="111760" marR="467359" indent="-98425">
              <a:lnSpc>
                <a:spcPts val="2590"/>
              </a:lnSpc>
              <a:spcBef>
                <a:spcPts val="1445"/>
              </a:spcBef>
              <a:buClr>
                <a:srgbClr val="E38312"/>
              </a:buClr>
              <a:buSzPct val="95833"/>
              <a:buFont typeface="Wingdings"/>
              <a:buChar char=""/>
              <a:tabLst>
                <a:tab pos="111760" algn="l"/>
                <a:tab pos="159385" algn="l"/>
              </a:tabLst>
            </a:pPr>
            <a:endParaRPr sz="2400">
              <a:latin typeface="Times New Roman" pitchFamily="18" charset="0"/>
              <a:cs typeface="Times New Roman" pitchFamily="18" charset="0"/>
            </a:endParaRPr>
          </a:p>
        </p:txBody>
      </p:sp>
      <p:sp>
        <p:nvSpPr>
          <p:cNvPr id="2" name="object 2"/>
          <p:cNvSpPr txBox="1">
            <a:spLocks noGrp="1"/>
          </p:cNvSpPr>
          <p:nvPr>
            <p:ph type="title"/>
          </p:nvPr>
        </p:nvSpPr>
        <p:spPr>
          <a:xfrm>
            <a:off x="635000" y="333288"/>
            <a:ext cx="10515600" cy="894622"/>
          </a:xfrm>
          <a:prstGeom prst="rect">
            <a:avLst/>
          </a:prstGeom>
        </p:spPr>
        <p:txBody>
          <a:bodyPr vert="horz" wrap="square" lIns="0" tIns="12700" rIns="0" bIns="0" rtlCol="0">
            <a:spAutoFit/>
          </a:bodyPr>
          <a:lstStyle/>
          <a:p>
            <a:pPr marL="12700">
              <a:lnSpc>
                <a:spcPct val="100000"/>
              </a:lnSpc>
              <a:spcBef>
                <a:spcPts val="100"/>
              </a:spcBef>
            </a:pPr>
            <a:r>
              <a:rPr b="1" spc="-10" dirty="0"/>
              <a:t>NAME</a:t>
            </a:r>
            <a:r>
              <a:rPr b="1" spc="-260" dirty="0"/>
              <a:t> </a:t>
            </a:r>
            <a:r>
              <a:rPr b="1" spc="-110" dirty="0"/>
              <a:t>SPACE</a:t>
            </a:r>
          </a:p>
        </p:txBody>
      </p:sp>
      <p:sp>
        <p:nvSpPr>
          <p:cNvPr id="4" name="Slide Number Placeholder 3"/>
          <p:cNvSpPr>
            <a:spLocks noGrp="1"/>
          </p:cNvSpPr>
          <p:nvPr>
            <p:ph type="sldNum" sz="quarter" idx="4"/>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28599" y="1413932"/>
            <a:ext cx="7001934" cy="2902204"/>
          </a:xfrm>
          <a:prstGeom prst="rect">
            <a:avLst/>
          </a:prstGeom>
        </p:spPr>
      </p:pic>
      <p:sp>
        <p:nvSpPr>
          <p:cNvPr id="4" name="object 4"/>
          <p:cNvSpPr txBox="1"/>
          <p:nvPr/>
        </p:nvSpPr>
        <p:spPr>
          <a:xfrm>
            <a:off x="7366813" y="411160"/>
            <a:ext cx="4960654" cy="2218556"/>
          </a:xfrm>
          <a:prstGeom prst="rect">
            <a:avLst/>
          </a:prstGeom>
        </p:spPr>
        <p:txBody>
          <a:bodyPr vert="horz" wrap="square" lIns="0" tIns="12700" rIns="0" bIns="0" rtlCol="0">
            <a:spAutoFit/>
          </a:bodyPr>
          <a:lstStyle/>
          <a:p>
            <a:pPr marL="12700">
              <a:spcBef>
                <a:spcPts val="100"/>
              </a:spcBef>
              <a:buFont typeface="Wingdings" pitchFamily="2" charset="2"/>
              <a:buChar char="ü"/>
            </a:pPr>
            <a:r>
              <a:rPr lang="en-US" sz="2000" dirty="0" smtClean="0">
                <a:cs typeface="Calibri"/>
              </a:rPr>
              <a:t>I</a:t>
            </a:r>
            <a:r>
              <a:rPr lang="en-US" sz="2000" spc="-10" dirty="0" smtClean="0">
                <a:cs typeface="Calibri"/>
              </a:rPr>
              <a:t>nverted-</a:t>
            </a:r>
            <a:r>
              <a:rPr lang="en-US" sz="2000" dirty="0" smtClean="0">
                <a:cs typeface="Calibri"/>
              </a:rPr>
              <a:t>tree</a:t>
            </a:r>
            <a:r>
              <a:rPr lang="en-US" sz="2000" spc="-25" dirty="0" smtClean="0">
                <a:cs typeface="Calibri"/>
              </a:rPr>
              <a:t> </a:t>
            </a:r>
            <a:r>
              <a:rPr lang="en-US" sz="2000" dirty="0" smtClean="0">
                <a:cs typeface="Calibri"/>
              </a:rPr>
              <a:t>structure</a:t>
            </a:r>
            <a:r>
              <a:rPr lang="en-US" sz="2000" spc="-25" dirty="0" smtClean="0">
                <a:cs typeface="Calibri"/>
              </a:rPr>
              <a:t> </a:t>
            </a:r>
            <a:r>
              <a:rPr lang="en-US" sz="2000" dirty="0" smtClean="0">
                <a:cs typeface="Calibri"/>
              </a:rPr>
              <a:t>with</a:t>
            </a:r>
            <a:r>
              <a:rPr lang="en-US" sz="2000" spc="-25" dirty="0" smtClean="0">
                <a:cs typeface="Calibri"/>
              </a:rPr>
              <a:t> </a:t>
            </a:r>
            <a:r>
              <a:rPr lang="en-US" sz="2000" dirty="0" smtClean="0">
                <a:cs typeface="Calibri"/>
              </a:rPr>
              <a:t>the</a:t>
            </a:r>
            <a:r>
              <a:rPr lang="en-US" sz="2000" spc="-25" dirty="0" smtClean="0">
                <a:cs typeface="Calibri"/>
              </a:rPr>
              <a:t> </a:t>
            </a:r>
            <a:r>
              <a:rPr lang="en-US" sz="2000" dirty="0" smtClean="0">
                <a:cs typeface="Calibri"/>
              </a:rPr>
              <a:t>root</a:t>
            </a:r>
            <a:r>
              <a:rPr lang="en-US" sz="2000" spc="-45" dirty="0" smtClean="0">
                <a:cs typeface="Calibri"/>
              </a:rPr>
              <a:t> </a:t>
            </a:r>
            <a:r>
              <a:rPr lang="en-US" sz="2000" dirty="0" smtClean="0">
                <a:cs typeface="Calibri"/>
              </a:rPr>
              <a:t>at</a:t>
            </a:r>
            <a:r>
              <a:rPr lang="en-US" sz="2000" spc="-40" dirty="0" smtClean="0">
                <a:cs typeface="Calibri"/>
              </a:rPr>
              <a:t> </a:t>
            </a:r>
            <a:r>
              <a:rPr lang="en-US" sz="2000" dirty="0" smtClean="0">
                <a:cs typeface="Calibri"/>
              </a:rPr>
              <a:t>the</a:t>
            </a:r>
            <a:r>
              <a:rPr lang="en-US" sz="2000" spc="-35" dirty="0" smtClean="0">
                <a:cs typeface="Calibri"/>
              </a:rPr>
              <a:t> </a:t>
            </a:r>
            <a:r>
              <a:rPr lang="en-US" sz="2000" spc="-20" dirty="0" smtClean="0">
                <a:cs typeface="Calibri"/>
              </a:rPr>
              <a:t>top. </a:t>
            </a:r>
          </a:p>
          <a:p>
            <a:pPr marL="12700">
              <a:spcBef>
                <a:spcPts val="100"/>
              </a:spcBef>
              <a:buFont typeface="Wingdings" pitchFamily="2" charset="2"/>
              <a:buChar char="ü"/>
            </a:pPr>
            <a:r>
              <a:rPr lang="en-US" sz="2000" dirty="0" smtClean="0">
                <a:cs typeface="Calibri"/>
              </a:rPr>
              <a:t>Each</a:t>
            </a:r>
            <a:r>
              <a:rPr lang="en-US" sz="2000" spc="-30" dirty="0" smtClean="0">
                <a:cs typeface="Calibri"/>
              </a:rPr>
              <a:t> </a:t>
            </a:r>
            <a:r>
              <a:rPr lang="en-US" sz="2000" dirty="0" smtClean="0">
                <a:cs typeface="Calibri"/>
              </a:rPr>
              <a:t>node</a:t>
            </a:r>
            <a:r>
              <a:rPr lang="en-US" sz="2000" spc="-10" dirty="0" smtClean="0">
                <a:cs typeface="Calibri"/>
              </a:rPr>
              <a:t> </a:t>
            </a:r>
            <a:r>
              <a:rPr lang="en-US" sz="2000" dirty="0" smtClean="0">
                <a:cs typeface="Calibri"/>
              </a:rPr>
              <a:t>in</a:t>
            </a:r>
            <a:r>
              <a:rPr lang="en-US" sz="2000" spc="-15" dirty="0" smtClean="0">
                <a:cs typeface="Calibri"/>
              </a:rPr>
              <a:t> </a:t>
            </a:r>
            <a:r>
              <a:rPr lang="en-US" sz="2000" dirty="0" smtClean="0">
                <a:cs typeface="Calibri"/>
              </a:rPr>
              <a:t>the</a:t>
            </a:r>
            <a:r>
              <a:rPr lang="en-US" sz="2000" spc="-15" dirty="0" smtClean="0">
                <a:cs typeface="Calibri"/>
              </a:rPr>
              <a:t> </a:t>
            </a:r>
            <a:r>
              <a:rPr lang="en-US" sz="2000" dirty="0" smtClean="0">
                <a:cs typeface="Calibri"/>
              </a:rPr>
              <a:t>tree</a:t>
            </a:r>
            <a:r>
              <a:rPr lang="en-US" sz="2000" spc="-25" dirty="0" smtClean="0">
                <a:cs typeface="Calibri"/>
              </a:rPr>
              <a:t> </a:t>
            </a:r>
            <a:r>
              <a:rPr lang="en-US" sz="2000" dirty="0" smtClean="0">
                <a:cs typeface="Calibri"/>
              </a:rPr>
              <a:t>has</a:t>
            </a:r>
            <a:r>
              <a:rPr lang="en-US" sz="2000" spc="-25" dirty="0" smtClean="0">
                <a:cs typeface="Calibri"/>
              </a:rPr>
              <a:t> </a:t>
            </a:r>
            <a:r>
              <a:rPr lang="en-US" sz="2000" dirty="0" smtClean="0">
                <a:cs typeface="Calibri"/>
              </a:rPr>
              <a:t>a</a:t>
            </a:r>
            <a:r>
              <a:rPr lang="en-US" sz="2000" spc="-25" dirty="0" smtClean="0">
                <a:cs typeface="Calibri"/>
              </a:rPr>
              <a:t> </a:t>
            </a:r>
            <a:r>
              <a:rPr lang="en-US" sz="2000" dirty="0" smtClean="0">
                <a:cs typeface="Calibri"/>
              </a:rPr>
              <a:t>label,</a:t>
            </a:r>
            <a:r>
              <a:rPr lang="en-US" sz="2000" spc="-10" dirty="0" smtClean="0">
                <a:cs typeface="Calibri"/>
              </a:rPr>
              <a:t> </a:t>
            </a:r>
          </a:p>
          <a:p>
            <a:pPr marL="12700">
              <a:spcBef>
                <a:spcPts val="100"/>
              </a:spcBef>
              <a:buFont typeface="Wingdings" pitchFamily="2" charset="2"/>
              <a:buChar char="ü"/>
            </a:pPr>
            <a:r>
              <a:rPr sz="2000" smtClean="0">
                <a:latin typeface="Calibri"/>
                <a:cs typeface="Calibri"/>
              </a:rPr>
              <a:t>The</a:t>
            </a:r>
            <a:r>
              <a:rPr sz="2000" spc="-30" smtClean="0">
                <a:latin typeface="Calibri"/>
                <a:cs typeface="Calibri"/>
              </a:rPr>
              <a:t> </a:t>
            </a:r>
            <a:r>
              <a:rPr sz="2000" dirty="0">
                <a:latin typeface="Calibri"/>
                <a:cs typeface="Calibri"/>
              </a:rPr>
              <a:t>root</a:t>
            </a:r>
            <a:r>
              <a:rPr sz="2000" spc="-25" dirty="0">
                <a:latin typeface="Calibri"/>
                <a:cs typeface="Calibri"/>
              </a:rPr>
              <a:t> </a:t>
            </a:r>
            <a:r>
              <a:rPr sz="2000" dirty="0">
                <a:latin typeface="Calibri"/>
                <a:cs typeface="Calibri"/>
              </a:rPr>
              <a:t>label</a:t>
            </a:r>
            <a:r>
              <a:rPr sz="2000" spc="-30" dirty="0">
                <a:latin typeface="Calibri"/>
                <a:cs typeface="Calibri"/>
              </a:rPr>
              <a:t> </a:t>
            </a:r>
            <a:r>
              <a:rPr sz="2000" dirty="0">
                <a:latin typeface="Calibri"/>
                <a:cs typeface="Calibri"/>
              </a:rPr>
              <a:t>is</a:t>
            </a:r>
            <a:r>
              <a:rPr sz="2000" spc="-25" dirty="0">
                <a:latin typeface="Calibri"/>
                <a:cs typeface="Calibri"/>
              </a:rPr>
              <a:t> </a:t>
            </a:r>
            <a:r>
              <a:rPr sz="2000" dirty="0">
                <a:latin typeface="Calibri"/>
                <a:cs typeface="Calibri"/>
              </a:rPr>
              <a:t>a</a:t>
            </a:r>
            <a:r>
              <a:rPr sz="2000" spc="-35" dirty="0">
                <a:latin typeface="Calibri"/>
                <a:cs typeface="Calibri"/>
              </a:rPr>
              <a:t> </a:t>
            </a:r>
            <a:r>
              <a:rPr sz="2000" dirty="0">
                <a:latin typeface="Calibri"/>
                <a:cs typeface="Calibri"/>
              </a:rPr>
              <a:t>null</a:t>
            </a:r>
            <a:r>
              <a:rPr sz="2000" spc="-20" dirty="0">
                <a:latin typeface="Calibri"/>
                <a:cs typeface="Calibri"/>
              </a:rPr>
              <a:t> </a:t>
            </a:r>
            <a:r>
              <a:rPr sz="2000" dirty="0">
                <a:latin typeface="Calibri"/>
                <a:cs typeface="Calibri"/>
              </a:rPr>
              <a:t>string</a:t>
            </a:r>
            <a:r>
              <a:rPr sz="2000" spc="-25" dirty="0">
                <a:latin typeface="Calibri"/>
                <a:cs typeface="Calibri"/>
              </a:rPr>
              <a:t> </a:t>
            </a:r>
            <a:r>
              <a:rPr sz="2000" dirty="0">
                <a:latin typeface="Calibri"/>
                <a:cs typeface="Calibri"/>
              </a:rPr>
              <a:t>(empty</a:t>
            </a:r>
            <a:r>
              <a:rPr sz="2000" spc="-10" dirty="0">
                <a:latin typeface="Calibri"/>
                <a:cs typeface="Calibri"/>
              </a:rPr>
              <a:t> </a:t>
            </a:r>
            <a:r>
              <a:rPr sz="2000" spc="-10">
                <a:latin typeface="Calibri"/>
                <a:cs typeface="Calibri"/>
              </a:rPr>
              <a:t>string</a:t>
            </a:r>
            <a:r>
              <a:rPr sz="2000" spc="-10" smtClean="0">
                <a:latin typeface="Calibri"/>
                <a:cs typeface="Calibri"/>
              </a:rPr>
              <a:t>).</a:t>
            </a:r>
            <a:endParaRPr lang="en-US" sz="2000" spc="-10" dirty="0" smtClean="0">
              <a:latin typeface="Calibri"/>
              <a:cs typeface="Calibri"/>
            </a:endParaRPr>
          </a:p>
          <a:p>
            <a:pPr marL="12700">
              <a:spcBef>
                <a:spcPts val="100"/>
              </a:spcBef>
              <a:buFont typeface="Wingdings" pitchFamily="2" charset="2"/>
              <a:buChar char="ü"/>
            </a:pPr>
            <a:r>
              <a:rPr lang="en-US" sz="2000" dirty="0" smtClean="0"/>
              <a:t>Names are organized into parent-child relationships</a:t>
            </a:r>
            <a:r>
              <a:rPr lang="en-US" sz="2000" dirty="0" smtClean="0"/>
              <a:t>.</a:t>
            </a:r>
          </a:p>
          <a:p>
            <a:pPr marL="12700">
              <a:spcBef>
                <a:spcPts val="100"/>
              </a:spcBef>
              <a:buFont typeface="Wingdings" pitchFamily="2" charset="2"/>
              <a:buChar char="ü"/>
            </a:pPr>
            <a:r>
              <a:rPr lang="en-US" sz="2000" dirty="0" smtClean="0"/>
              <a:t>The </a:t>
            </a:r>
            <a:r>
              <a:rPr lang="en-US" sz="2000" dirty="0" smtClean="0"/>
              <a:t>labels are organized from right to </a:t>
            </a:r>
            <a:r>
              <a:rPr lang="en-US" sz="2000" dirty="0" smtClean="0"/>
              <a:t>left. </a:t>
            </a:r>
            <a:endParaRPr lang="en-US" sz="2000" dirty="0" smtClean="0"/>
          </a:p>
        </p:txBody>
      </p:sp>
      <p:sp>
        <p:nvSpPr>
          <p:cNvPr id="6" name="Title 5"/>
          <p:cNvSpPr>
            <a:spLocks noGrp="1"/>
          </p:cNvSpPr>
          <p:nvPr>
            <p:ph type="title"/>
          </p:nvPr>
        </p:nvSpPr>
        <p:spPr>
          <a:xfrm>
            <a:off x="381000" y="434887"/>
            <a:ext cx="6502400" cy="538780"/>
          </a:xfrm>
        </p:spPr>
        <p:txBody>
          <a:bodyPr>
            <a:normAutofit/>
          </a:bodyPr>
          <a:lstStyle/>
          <a:p>
            <a:r>
              <a:rPr lang="en-US" sz="2800" b="1" spc="-10" dirty="0" smtClean="0">
                <a:latin typeface="Times New Roman" pitchFamily="18" charset="0"/>
                <a:cs typeface="Times New Roman" pitchFamily="18" charset="0"/>
              </a:rPr>
              <a:t>HIERARCHICAL </a:t>
            </a:r>
            <a:r>
              <a:rPr lang="en-US" sz="2800" b="1" dirty="0" smtClean="0">
                <a:latin typeface="Calibri"/>
                <a:cs typeface="Calibri"/>
              </a:rPr>
              <a:t>DOMAIN</a:t>
            </a:r>
            <a:r>
              <a:rPr lang="en-US" sz="2800" b="1" spc="-20" dirty="0" smtClean="0">
                <a:latin typeface="Calibri"/>
                <a:cs typeface="Calibri"/>
              </a:rPr>
              <a:t> </a:t>
            </a:r>
            <a:r>
              <a:rPr lang="en-US" sz="2800" b="1" dirty="0" smtClean="0">
                <a:latin typeface="Calibri"/>
                <a:cs typeface="Calibri"/>
              </a:rPr>
              <a:t>NAME</a:t>
            </a:r>
            <a:r>
              <a:rPr lang="en-US" sz="2800" b="1" spc="-15" dirty="0" smtClean="0">
                <a:latin typeface="Calibri"/>
                <a:cs typeface="Calibri"/>
              </a:rPr>
              <a:t> </a:t>
            </a:r>
            <a:r>
              <a:rPr lang="en-US" sz="2800" b="1" spc="-20" dirty="0" smtClean="0">
                <a:latin typeface="Calibri"/>
                <a:cs typeface="Calibri"/>
              </a:rPr>
              <a:t>SPACE</a:t>
            </a:r>
            <a:endParaRPr lang="en-US" sz="2800" dirty="0"/>
          </a:p>
        </p:txBody>
      </p:sp>
      <p:sp>
        <p:nvSpPr>
          <p:cNvPr id="5" name="Slide Number Placeholder 4"/>
          <p:cNvSpPr>
            <a:spLocks noGrp="1"/>
          </p:cNvSpPr>
          <p:nvPr>
            <p:ph type="sldNum" sz="quarter" idx="4294967295"/>
          </p:nvPr>
        </p:nvSpPr>
        <p:spPr>
          <a:xfrm>
            <a:off x="9219616" y="6443123"/>
            <a:ext cx="2743200" cy="365125"/>
          </a:xfrm>
          <a:prstGeom prst="rect">
            <a:avLst/>
          </a:prstGeom>
        </p:spPr>
        <p:txBody>
          <a:bodyPr/>
          <a:lstStyle/>
          <a:p>
            <a:fld id="{B6F15528-21DE-4FAA-801E-634DDDAF4B2B}" type="slidenum">
              <a:rPr lang="en-US" smtClean="0"/>
              <a:pPr/>
              <a:t>75</a:t>
            </a:fld>
            <a:endParaRPr lang="en-US"/>
          </a:p>
        </p:txBody>
      </p:sp>
      <p:sp>
        <p:nvSpPr>
          <p:cNvPr id="7" name="Content Placeholder 1"/>
          <p:cNvSpPr txBox="1">
            <a:spLocks/>
          </p:cNvSpPr>
          <p:nvPr/>
        </p:nvSpPr>
        <p:spPr>
          <a:xfrm>
            <a:off x="135467" y="4772068"/>
            <a:ext cx="10515600" cy="1434006"/>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mn-lt"/>
                <a:ea typeface="+mn-ea"/>
                <a:cs typeface="+mn-cs"/>
              </a:rPr>
              <a:t>Levels and Sublevels</a:t>
            </a:r>
            <a:r>
              <a:rPr kumimoji="0" lang="en-US" sz="1800" b="0" i="0" u="none" strike="noStrike" kern="0" cap="none" spc="0" normalizeH="0" baseline="0" noProof="0" dirty="0" smtClean="0">
                <a:ln>
                  <a:noFill/>
                </a:ln>
                <a:solidFill>
                  <a:srgbClr val="FF0000"/>
                </a:solidFill>
                <a:effectLst/>
                <a:uLnTx/>
                <a:uFillTx/>
                <a:latin typeface="+mn-lt"/>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Text" lastClr="000000"/>
                </a:solidFill>
                <a:effectLst/>
                <a:uLnTx/>
                <a:uFillTx/>
                <a:latin typeface="+mn-lt"/>
                <a:ea typeface="+mn-ea"/>
                <a:cs typeface="+mn-cs"/>
              </a:rPr>
              <a:t>Top-Level Domains (TLDs</a:t>
            </a:r>
            <a:r>
              <a:rPr kumimoji="0" lang="en-US" sz="1800" b="1" i="0" u="none" strike="noStrike" kern="0" cap="none" spc="0" normalizeH="0" baseline="0" noProof="0" dirty="0" smtClean="0">
                <a:ln>
                  <a:noFill/>
                </a:ln>
                <a:solidFill>
                  <a:sysClr val="windowText" lastClr="000000"/>
                </a:solidFill>
                <a:effectLst/>
                <a:uLnTx/>
                <a:uFillTx/>
                <a:latin typeface="+mn-lt"/>
                <a:ea typeface="+mn-ea"/>
                <a:cs typeface="+mn-cs"/>
              </a:rPr>
              <a:t>)</a:t>
            </a: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 Domain just below the root. Example </a:t>
            </a:r>
            <a:r>
              <a:rPr kumimoji="0" lang="en-US" sz="1800" b="0" i="0" u="none" strike="noStrike" kern="0" cap="none" spc="0" normalizeH="0" baseline="0" noProof="0" dirty="0" smtClean="0">
                <a:ln>
                  <a:noFill/>
                </a:ln>
                <a:solidFill>
                  <a:srgbClr val="FF0000"/>
                </a:solidFill>
                <a:effectLst/>
                <a:uLnTx/>
                <a:uFillTx/>
                <a:latin typeface="+mn-lt"/>
                <a:ea typeface="+mn-ea"/>
                <a:cs typeface="+mn-cs"/>
              </a:rPr>
              <a:t>.com </a:t>
            </a: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and </a:t>
            </a:r>
            <a:r>
              <a:rPr kumimoji="0" lang="en-US" sz="1800" b="0" i="0" u="none" strike="noStrike" kern="0" cap="none" spc="0" normalizeH="0" baseline="0" noProof="0" dirty="0" smtClean="0">
                <a:ln>
                  <a:noFill/>
                </a:ln>
                <a:solidFill>
                  <a:srgbClr val="FF0000"/>
                </a:solidFill>
                <a:effectLst/>
                <a:uLnTx/>
                <a:uFillTx/>
                <a:latin typeface="+mn-lt"/>
                <a:ea typeface="+mn-ea"/>
                <a:cs typeface="+mn-cs"/>
              </a:rPr>
              <a:t>.org </a:t>
            </a: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are at the top of the hierarchy.</a:t>
            </a:r>
          </a:p>
          <a:p>
            <a:pPr lvl="0">
              <a:defRPr/>
            </a:pPr>
            <a:r>
              <a:rPr kumimoji="0" lang="en-US" sz="1800" b="1" i="0" u="none" strike="noStrike" kern="0" cap="none" spc="0" normalizeH="0" baseline="0" noProof="0" dirty="0" smtClean="0">
                <a:ln>
                  <a:noFill/>
                </a:ln>
                <a:solidFill>
                  <a:sysClr val="windowText" lastClr="000000"/>
                </a:solidFill>
                <a:effectLst/>
                <a:uLnTx/>
                <a:uFillTx/>
                <a:latin typeface="+mn-lt"/>
                <a:ea typeface="+mn-ea"/>
                <a:cs typeface="+mn-cs"/>
              </a:rPr>
              <a:t>Second-Level Domains</a:t>
            </a: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 Below TLDs are second-level domains (e.g., </a:t>
            </a:r>
            <a:r>
              <a:rPr lang="en-US" kern="0" dirty="0" smtClean="0">
                <a:solidFill>
                  <a:srgbClr val="FF0000"/>
                </a:solidFill>
              </a:rPr>
              <a:t>example.com</a:t>
            </a: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a:t>
            </a:r>
            <a:endPar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Text" lastClr="000000"/>
                </a:solidFill>
                <a:effectLst/>
                <a:uLnTx/>
                <a:uFillTx/>
                <a:latin typeface="+mn-lt"/>
                <a:ea typeface="+mn-ea"/>
                <a:cs typeface="+mn-cs"/>
              </a:rPr>
              <a:t>Sub domains</a:t>
            </a: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 Further subdivisions, such </a:t>
            </a: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as</a:t>
            </a:r>
            <a:r>
              <a:rPr kumimoji="0" lang="en-US" sz="1800" b="0" i="0" u="none" strike="noStrike" kern="0" cap="none" spc="0" normalizeH="0" noProof="0" dirty="0" smtClean="0">
                <a:ln>
                  <a:noFill/>
                </a:ln>
                <a:solidFill>
                  <a:sysClr val="windowText" lastClr="000000"/>
                </a:solidFill>
                <a:effectLst/>
                <a:uLnTx/>
                <a:uFillTx/>
                <a:latin typeface="+mn-lt"/>
                <a:ea typeface="+mn-ea"/>
                <a:cs typeface="+mn-cs"/>
              </a:rPr>
              <a:t> </a:t>
            </a:r>
            <a:r>
              <a:rPr kumimoji="0" lang="en-US" sz="1800" b="0" i="0" u="none" strike="noStrike" kern="0" cap="none" spc="0" normalizeH="0" baseline="0" noProof="0" dirty="0" smtClean="0">
                <a:ln>
                  <a:noFill/>
                </a:ln>
                <a:solidFill>
                  <a:srgbClr val="FF0000"/>
                </a:solidFill>
                <a:effectLst/>
                <a:uLnTx/>
                <a:uFillTx/>
                <a:latin typeface="+mn-lt"/>
                <a:ea typeface="+mn-ea"/>
                <a:cs typeface="+mn-cs"/>
              </a:rPr>
              <a:t>mail.example.com</a:t>
            </a:r>
            <a:r>
              <a:rPr kumimoji="0" lang="en-US" sz="1800" b="0" i="0" u="none" strike="noStrike" kern="0" cap="none" spc="0" normalizeH="0" baseline="0" noProof="0" dirty="0" smtClean="0">
                <a:ln>
                  <a:noFill/>
                </a:ln>
                <a:solidFill>
                  <a:srgbClr val="FF0000"/>
                </a:solidFill>
                <a:effectLst/>
                <a:uLnTx/>
                <a:uFillTx/>
                <a:latin typeface="+mn-lt"/>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8" name="TextBox 7"/>
          <p:cNvSpPr txBox="1"/>
          <p:nvPr/>
        </p:nvSpPr>
        <p:spPr>
          <a:xfrm>
            <a:off x="2988734" y="4504266"/>
            <a:ext cx="3606801" cy="461665"/>
          </a:xfrm>
          <a:prstGeom prst="rect">
            <a:avLst/>
          </a:prstGeom>
          <a:noFill/>
        </p:spPr>
        <p:txBody>
          <a:bodyPr wrap="square" rtlCol="0">
            <a:spAutoFit/>
          </a:bodyPr>
          <a:lstStyle/>
          <a:p>
            <a:r>
              <a:rPr lang="en-US" sz="2400" kern="0" dirty="0" smtClean="0">
                <a:solidFill>
                  <a:srgbClr val="FF0000"/>
                </a:solidFill>
              </a:rPr>
              <a:t>mail.example.com</a:t>
            </a:r>
            <a:endParaRPr lang="en-US" sz="2400" dirty="0">
              <a:solidFill>
                <a:srgbClr val="FF0000"/>
              </a:solidFill>
            </a:endParaRPr>
          </a:p>
        </p:txBody>
      </p:sp>
      <p:sp>
        <p:nvSpPr>
          <p:cNvPr id="9" name="Content Placeholder 1"/>
          <p:cNvSpPr txBox="1">
            <a:spLocks/>
          </p:cNvSpPr>
          <p:nvPr/>
        </p:nvSpPr>
        <p:spPr>
          <a:xfrm>
            <a:off x="7543801" y="2680765"/>
            <a:ext cx="4411133" cy="2238373"/>
          </a:xfrm>
          <a:prstGeom prst="rect">
            <a:avLst/>
          </a:prstGeo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mn-lt"/>
                <a:ea typeface="+mn-ea"/>
                <a:cs typeface="+mn-cs"/>
              </a:rPr>
              <a:t>Delegation and Authority</a:t>
            </a:r>
            <a:r>
              <a:rPr kumimoji="0" lang="en-US" sz="1800" b="0" i="0" u="none" strike="noStrike" kern="0" cap="none" spc="0" normalizeH="0" baseline="0" noProof="0" dirty="0" smtClean="0">
                <a:ln>
                  <a:noFill/>
                </a:ln>
                <a:solidFill>
                  <a:srgbClr val="FF0000"/>
                </a:solidFill>
                <a:effectLst/>
                <a:uLnTx/>
                <a:uFillTx/>
                <a:latin typeface="+mn-lt"/>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Text" lastClr="000000"/>
                </a:solidFill>
                <a:effectLst/>
                <a:uLnTx/>
                <a:uFillTx/>
                <a:latin typeface="+mn-lt"/>
                <a:ea typeface="+mn-ea"/>
                <a:cs typeface="+mn-cs"/>
              </a:rPr>
              <a:t>Delegation</a:t>
            </a: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Authority to manage a domain is delegated from the root level to TLDs and from TLDs to second-level domains.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Text" lastClr="000000"/>
                </a:solidFill>
                <a:effectLst/>
                <a:uLnTx/>
                <a:uFillTx/>
                <a:latin typeface="+mn-lt"/>
                <a:ea typeface="+mn-ea"/>
                <a:cs typeface="+mn-cs"/>
              </a:rPr>
              <a:t>Authority</a:t>
            </a: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mn-lt"/>
                <a:ea typeface="+mn-ea"/>
                <a:cs typeface="+mn-cs"/>
              </a:rPr>
              <a:t>Each level has authoritative servers or managers responsible for that part of the namespace.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10" name="Rectangle 9"/>
          <p:cNvSpPr/>
          <p:nvPr/>
        </p:nvSpPr>
        <p:spPr>
          <a:xfrm>
            <a:off x="2571385" y="2338401"/>
            <a:ext cx="699230" cy="369332"/>
          </a:xfrm>
          <a:prstGeom prst="rect">
            <a:avLst/>
          </a:prstGeom>
        </p:spPr>
        <p:txBody>
          <a:bodyPr wrap="none">
            <a:spAutoFit/>
          </a:bodyPr>
          <a:lstStyle/>
          <a:p>
            <a:r>
              <a:rPr lang="en-US" kern="0" dirty="0" smtClean="0">
                <a:solidFill>
                  <a:srgbClr val="FF0000"/>
                </a:solidFill>
              </a:rPr>
              <a:t>.com </a:t>
            </a:r>
            <a:endParaRPr lang="en-US" dirty="0"/>
          </a:p>
        </p:txBody>
      </p:sp>
      <p:sp>
        <p:nvSpPr>
          <p:cNvPr id="11" name="Rectangle 10"/>
          <p:cNvSpPr/>
          <p:nvPr/>
        </p:nvSpPr>
        <p:spPr>
          <a:xfrm>
            <a:off x="2858959" y="3091934"/>
            <a:ext cx="976441" cy="369332"/>
          </a:xfrm>
          <a:prstGeom prst="rect">
            <a:avLst/>
          </a:prstGeom>
        </p:spPr>
        <p:txBody>
          <a:bodyPr wrap="square">
            <a:spAutoFit/>
          </a:bodyPr>
          <a:lstStyle/>
          <a:p>
            <a:r>
              <a:rPr lang="en-US" kern="0" dirty="0" smtClean="0">
                <a:solidFill>
                  <a:srgbClr val="FF0000"/>
                </a:solidFill>
              </a:rPr>
              <a:t>example</a:t>
            </a:r>
            <a:endParaRPr lang="en-US" dirty="0"/>
          </a:p>
        </p:txBody>
      </p:sp>
      <p:sp>
        <p:nvSpPr>
          <p:cNvPr id="12" name="Rectangle 11"/>
          <p:cNvSpPr/>
          <p:nvPr/>
        </p:nvSpPr>
        <p:spPr>
          <a:xfrm>
            <a:off x="3034691" y="3583001"/>
            <a:ext cx="585417" cy="369332"/>
          </a:xfrm>
          <a:prstGeom prst="rect">
            <a:avLst/>
          </a:prstGeom>
        </p:spPr>
        <p:txBody>
          <a:bodyPr wrap="none">
            <a:spAutoFit/>
          </a:bodyPr>
          <a:lstStyle/>
          <a:p>
            <a:r>
              <a:rPr lang="en-US" kern="0" dirty="0" smtClean="0">
                <a:solidFill>
                  <a:srgbClr val="FF0000"/>
                </a:solidFill>
              </a:rPr>
              <a:t>mail</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7695" y="1109133"/>
            <a:ext cx="6875172" cy="4759802"/>
            <a:chOff x="2150364" y="275855"/>
            <a:chExt cx="8153400" cy="5593080"/>
          </a:xfrm>
        </p:grpSpPr>
        <p:pic>
          <p:nvPicPr>
            <p:cNvPr id="3" name="object 3"/>
            <p:cNvPicPr/>
            <p:nvPr/>
          </p:nvPicPr>
          <p:blipFill>
            <a:blip r:embed="rId2" cstate="print"/>
            <a:stretch>
              <a:fillRect/>
            </a:stretch>
          </p:blipFill>
          <p:spPr>
            <a:xfrm>
              <a:off x="2150364" y="275855"/>
              <a:ext cx="4352286" cy="5221212"/>
            </a:xfrm>
            <a:prstGeom prst="rect">
              <a:avLst/>
            </a:prstGeom>
          </p:spPr>
        </p:pic>
        <p:pic>
          <p:nvPicPr>
            <p:cNvPr id="4" name="object 4"/>
            <p:cNvPicPr/>
            <p:nvPr/>
          </p:nvPicPr>
          <p:blipFill>
            <a:blip r:embed="rId3" cstate="print"/>
            <a:stretch>
              <a:fillRect/>
            </a:stretch>
          </p:blipFill>
          <p:spPr>
            <a:xfrm>
              <a:off x="5969508" y="5114544"/>
              <a:ext cx="4334255" cy="754380"/>
            </a:xfrm>
            <a:prstGeom prst="rect">
              <a:avLst/>
            </a:prstGeom>
          </p:spPr>
        </p:pic>
        <p:pic>
          <p:nvPicPr>
            <p:cNvPr id="5" name="object 5"/>
            <p:cNvPicPr/>
            <p:nvPr/>
          </p:nvPicPr>
          <p:blipFill>
            <a:blip r:embed="rId4" cstate="print"/>
            <a:stretch>
              <a:fillRect/>
            </a:stretch>
          </p:blipFill>
          <p:spPr>
            <a:xfrm>
              <a:off x="6028944" y="4200144"/>
              <a:ext cx="2979420" cy="762000"/>
            </a:xfrm>
            <a:prstGeom prst="rect">
              <a:avLst/>
            </a:prstGeom>
          </p:spPr>
        </p:pic>
        <p:pic>
          <p:nvPicPr>
            <p:cNvPr id="6" name="object 6"/>
            <p:cNvPicPr/>
            <p:nvPr/>
          </p:nvPicPr>
          <p:blipFill>
            <a:blip r:embed="rId5" cstate="print"/>
            <a:stretch>
              <a:fillRect/>
            </a:stretch>
          </p:blipFill>
          <p:spPr>
            <a:xfrm>
              <a:off x="5689092" y="3285743"/>
              <a:ext cx="2247900" cy="754379"/>
            </a:xfrm>
            <a:prstGeom prst="rect">
              <a:avLst/>
            </a:prstGeom>
          </p:spPr>
        </p:pic>
        <p:pic>
          <p:nvPicPr>
            <p:cNvPr id="7" name="object 7"/>
            <p:cNvPicPr/>
            <p:nvPr/>
          </p:nvPicPr>
          <p:blipFill>
            <a:blip r:embed="rId6" cstate="print"/>
            <a:stretch>
              <a:fillRect/>
            </a:stretch>
          </p:blipFill>
          <p:spPr>
            <a:xfrm>
              <a:off x="5312664" y="1914143"/>
              <a:ext cx="876300" cy="1034796"/>
            </a:xfrm>
            <a:prstGeom prst="rect">
              <a:avLst/>
            </a:prstGeom>
          </p:spPr>
        </p:pic>
        <p:sp>
          <p:nvSpPr>
            <p:cNvPr id="8" name="object 8"/>
            <p:cNvSpPr/>
            <p:nvPr/>
          </p:nvSpPr>
          <p:spPr>
            <a:xfrm>
              <a:off x="5646248" y="4367934"/>
              <a:ext cx="216535" cy="874394"/>
            </a:xfrm>
            <a:custGeom>
              <a:avLst/>
              <a:gdLst/>
              <a:ahLst/>
              <a:cxnLst/>
              <a:rect l="l" t="t" r="r" b="b"/>
              <a:pathLst>
                <a:path w="216535" h="874395">
                  <a:moveTo>
                    <a:pt x="107280" y="0"/>
                  </a:moveTo>
                  <a:lnTo>
                    <a:pt x="0" y="186949"/>
                  </a:lnTo>
                  <a:lnTo>
                    <a:pt x="58513" y="186949"/>
                  </a:lnTo>
                  <a:lnTo>
                    <a:pt x="58513" y="874216"/>
                  </a:lnTo>
                  <a:lnTo>
                    <a:pt x="157995" y="874217"/>
                  </a:lnTo>
                  <a:lnTo>
                    <a:pt x="157995" y="186949"/>
                  </a:lnTo>
                  <a:lnTo>
                    <a:pt x="216505" y="186949"/>
                  </a:lnTo>
                  <a:lnTo>
                    <a:pt x="107280" y="0"/>
                  </a:lnTo>
                  <a:close/>
                </a:path>
              </a:pathLst>
            </a:custGeom>
            <a:solidFill>
              <a:srgbClr val="EC1C23"/>
            </a:solidFill>
          </p:spPr>
          <p:txBody>
            <a:bodyPr wrap="square" lIns="0" tIns="0" rIns="0" bIns="0" rtlCol="0"/>
            <a:lstStyle/>
            <a:p>
              <a:endParaRPr/>
            </a:p>
          </p:txBody>
        </p:sp>
        <p:sp>
          <p:nvSpPr>
            <p:cNvPr id="9" name="object 9"/>
            <p:cNvSpPr/>
            <p:nvPr/>
          </p:nvSpPr>
          <p:spPr>
            <a:xfrm>
              <a:off x="5639479" y="4363991"/>
              <a:ext cx="230504" cy="886460"/>
            </a:xfrm>
            <a:custGeom>
              <a:avLst/>
              <a:gdLst/>
              <a:ahLst/>
              <a:cxnLst/>
              <a:rect l="l" t="t" r="r" b="b"/>
              <a:pathLst>
                <a:path w="230504" h="886460">
                  <a:moveTo>
                    <a:pt x="57482" y="190891"/>
                  </a:moveTo>
                  <a:lnTo>
                    <a:pt x="57483" y="878159"/>
                  </a:lnTo>
                  <a:lnTo>
                    <a:pt x="65282" y="885947"/>
                  </a:lnTo>
                  <a:lnTo>
                    <a:pt x="164765" y="885947"/>
                  </a:lnTo>
                  <a:lnTo>
                    <a:pt x="172566" y="878159"/>
                  </a:lnTo>
                  <a:lnTo>
                    <a:pt x="73090" y="878159"/>
                  </a:lnTo>
                  <a:lnTo>
                    <a:pt x="65282" y="870371"/>
                  </a:lnTo>
                  <a:lnTo>
                    <a:pt x="73090" y="870371"/>
                  </a:lnTo>
                  <a:lnTo>
                    <a:pt x="73089" y="198645"/>
                  </a:lnTo>
                  <a:lnTo>
                    <a:pt x="65282" y="198645"/>
                  </a:lnTo>
                  <a:lnTo>
                    <a:pt x="57482" y="190891"/>
                  </a:lnTo>
                  <a:close/>
                </a:path>
                <a:path w="230504" h="886460">
                  <a:moveTo>
                    <a:pt x="73090" y="870371"/>
                  </a:moveTo>
                  <a:lnTo>
                    <a:pt x="65282" y="870371"/>
                  </a:lnTo>
                  <a:lnTo>
                    <a:pt x="73090" y="878159"/>
                  </a:lnTo>
                  <a:lnTo>
                    <a:pt x="73090" y="870371"/>
                  </a:lnTo>
                  <a:close/>
                </a:path>
                <a:path w="230504" h="886460">
                  <a:moveTo>
                    <a:pt x="156957" y="870371"/>
                  </a:moveTo>
                  <a:lnTo>
                    <a:pt x="73090" y="870371"/>
                  </a:lnTo>
                  <a:lnTo>
                    <a:pt x="73090" y="878159"/>
                  </a:lnTo>
                  <a:lnTo>
                    <a:pt x="156957" y="878159"/>
                  </a:lnTo>
                  <a:lnTo>
                    <a:pt x="156957" y="870371"/>
                  </a:lnTo>
                  <a:close/>
                </a:path>
                <a:path w="230504" h="886460">
                  <a:moveTo>
                    <a:pt x="209703" y="183072"/>
                  </a:moveTo>
                  <a:lnTo>
                    <a:pt x="164764" y="183072"/>
                  </a:lnTo>
                  <a:lnTo>
                    <a:pt x="156957" y="190892"/>
                  </a:lnTo>
                  <a:lnTo>
                    <a:pt x="156957" y="878159"/>
                  </a:lnTo>
                  <a:lnTo>
                    <a:pt x="164765" y="870371"/>
                  </a:lnTo>
                  <a:lnTo>
                    <a:pt x="172566" y="870371"/>
                  </a:lnTo>
                  <a:lnTo>
                    <a:pt x="172565" y="198645"/>
                  </a:lnTo>
                  <a:lnTo>
                    <a:pt x="164764" y="198645"/>
                  </a:lnTo>
                  <a:lnTo>
                    <a:pt x="172565" y="190892"/>
                  </a:lnTo>
                  <a:lnTo>
                    <a:pt x="214274" y="190892"/>
                  </a:lnTo>
                  <a:lnTo>
                    <a:pt x="209703" y="183072"/>
                  </a:lnTo>
                  <a:close/>
                </a:path>
                <a:path w="230504" h="886460">
                  <a:moveTo>
                    <a:pt x="172566" y="870371"/>
                  </a:moveTo>
                  <a:lnTo>
                    <a:pt x="164765" y="870371"/>
                  </a:lnTo>
                  <a:lnTo>
                    <a:pt x="156957" y="878159"/>
                  </a:lnTo>
                  <a:lnTo>
                    <a:pt x="172566" y="878159"/>
                  </a:lnTo>
                  <a:lnTo>
                    <a:pt x="172566" y="870371"/>
                  </a:lnTo>
                  <a:close/>
                </a:path>
                <a:path w="230504" h="886460">
                  <a:moveTo>
                    <a:pt x="120790" y="0"/>
                  </a:moveTo>
                  <a:lnTo>
                    <a:pt x="107275" y="65"/>
                  </a:lnTo>
                  <a:lnTo>
                    <a:pt x="0" y="187014"/>
                  </a:lnTo>
                  <a:lnTo>
                    <a:pt x="6769" y="198645"/>
                  </a:lnTo>
                  <a:lnTo>
                    <a:pt x="57482" y="198645"/>
                  </a:lnTo>
                  <a:lnTo>
                    <a:pt x="57482" y="194768"/>
                  </a:lnTo>
                  <a:lnTo>
                    <a:pt x="13539" y="194768"/>
                  </a:lnTo>
                  <a:lnTo>
                    <a:pt x="6769" y="183072"/>
                  </a:lnTo>
                  <a:lnTo>
                    <a:pt x="20251" y="183072"/>
                  </a:lnTo>
                  <a:lnTo>
                    <a:pt x="114105" y="19514"/>
                  </a:lnTo>
                  <a:lnTo>
                    <a:pt x="107308" y="7885"/>
                  </a:lnTo>
                  <a:lnTo>
                    <a:pt x="125358" y="7819"/>
                  </a:lnTo>
                  <a:lnTo>
                    <a:pt x="120790" y="0"/>
                  </a:lnTo>
                  <a:close/>
                </a:path>
                <a:path w="230504" h="886460">
                  <a:moveTo>
                    <a:pt x="73089" y="190891"/>
                  </a:moveTo>
                  <a:lnTo>
                    <a:pt x="57482" y="190891"/>
                  </a:lnTo>
                  <a:lnTo>
                    <a:pt x="65282" y="198645"/>
                  </a:lnTo>
                  <a:lnTo>
                    <a:pt x="73089" y="198645"/>
                  </a:lnTo>
                  <a:lnTo>
                    <a:pt x="73089" y="190891"/>
                  </a:lnTo>
                  <a:close/>
                </a:path>
                <a:path w="230504" h="886460">
                  <a:moveTo>
                    <a:pt x="172565" y="190892"/>
                  </a:moveTo>
                  <a:lnTo>
                    <a:pt x="164764" y="198645"/>
                  </a:lnTo>
                  <a:lnTo>
                    <a:pt x="172565" y="198645"/>
                  </a:lnTo>
                  <a:lnTo>
                    <a:pt x="172565" y="190892"/>
                  </a:lnTo>
                  <a:close/>
                </a:path>
                <a:path w="230504" h="886460">
                  <a:moveTo>
                    <a:pt x="214274" y="190892"/>
                  </a:moveTo>
                  <a:lnTo>
                    <a:pt x="172565" y="190892"/>
                  </a:lnTo>
                  <a:lnTo>
                    <a:pt x="172565" y="198645"/>
                  </a:lnTo>
                  <a:lnTo>
                    <a:pt x="223274" y="198646"/>
                  </a:lnTo>
                  <a:lnTo>
                    <a:pt x="225509" y="194769"/>
                  </a:lnTo>
                  <a:lnTo>
                    <a:pt x="216540" y="194769"/>
                  </a:lnTo>
                  <a:lnTo>
                    <a:pt x="214274" y="190892"/>
                  </a:lnTo>
                  <a:close/>
                </a:path>
                <a:path w="230504" h="886460">
                  <a:moveTo>
                    <a:pt x="20251" y="183072"/>
                  </a:moveTo>
                  <a:lnTo>
                    <a:pt x="6769" y="183072"/>
                  </a:lnTo>
                  <a:lnTo>
                    <a:pt x="13539" y="194768"/>
                  </a:lnTo>
                  <a:lnTo>
                    <a:pt x="20251" y="183072"/>
                  </a:lnTo>
                  <a:close/>
                </a:path>
                <a:path w="230504" h="886460">
                  <a:moveTo>
                    <a:pt x="65282" y="183072"/>
                  </a:moveTo>
                  <a:lnTo>
                    <a:pt x="20251" y="183072"/>
                  </a:lnTo>
                  <a:lnTo>
                    <a:pt x="13539" y="194768"/>
                  </a:lnTo>
                  <a:lnTo>
                    <a:pt x="57482" y="194768"/>
                  </a:lnTo>
                  <a:lnTo>
                    <a:pt x="57482" y="190891"/>
                  </a:lnTo>
                  <a:lnTo>
                    <a:pt x="73089" y="190891"/>
                  </a:lnTo>
                  <a:lnTo>
                    <a:pt x="65282" y="183072"/>
                  </a:lnTo>
                  <a:close/>
                </a:path>
                <a:path w="230504" h="886460">
                  <a:moveTo>
                    <a:pt x="125358" y="7819"/>
                  </a:moveTo>
                  <a:lnTo>
                    <a:pt x="120816" y="7819"/>
                  </a:lnTo>
                  <a:lnTo>
                    <a:pt x="114105" y="19514"/>
                  </a:lnTo>
                  <a:lnTo>
                    <a:pt x="216540" y="194769"/>
                  </a:lnTo>
                  <a:lnTo>
                    <a:pt x="223274" y="183072"/>
                  </a:lnTo>
                  <a:lnTo>
                    <a:pt x="227750" y="183072"/>
                  </a:lnTo>
                  <a:lnTo>
                    <a:pt x="125358" y="7819"/>
                  </a:lnTo>
                  <a:close/>
                </a:path>
                <a:path w="230504" h="886460">
                  <a:moveTo>
                    <a:pt x="227750" y="183072"/>
                  </a:moveTo>
                  <a:lnTo>
                    <a:pt x="223274" y="183072"/>
                  </a:lnTo>
                  <a:lnTo>
                    <a:pt x="216540" y="194769"/>
                  </a:lnTo>
                  <a:lnTo>
                    <a:pt x="225509" y="194769"/>
                  </a:lnTo>
                  <a:lnTo>
                    <a:pt x="230015" y="186949"/>
                  </a:lnTo>
                  <a:lnTo>
                    <a:pt x="227750" y="183072"/>
                  </a:lnTo>
                  <a:close/>
                </a:path>
                <a:path w="230504" h="886460">
                  <a:moveTo>
                    <a:pt x="120816" y="7819"/>
                  </a:moveTo>
                  <a:lnTo>
                    <a:pt x="107308" y="7885"/>
                  </a:lnTo>
                  <a:lnTo>
                    <a:pt x="114105" y="19514"/>
                  </a:lnTo>
                  <a:lnTo>
                    <a:pt x="120816" y="7819"/>
                  </a:lnTo>
                  <a:close/>
                </a:path>
              </a:pathLst>
            </a:custGeom>
            <a:solidFill>
              <a:srgbClr val="000000"/>
            </a:solidFill>
          </p:spPr>
          <p:txBody>
            <a:bodyPr wrap="square" lIns="0" tIns="0" rIns="0" bIns="0" rtlCol="0"/>
            <a:lstStyle/>
            <a:p>
              <a:endParaRPr/>
            </a:p>
          </p:txBody>
        </p:sp>
        <p:sp>
          <p:nvSpPr>
            <p:cNvPr id="10" name="object 10"/>
            <p:cNvSpPr/>
            <p:nvPr/>
          </p:nvSpPr>
          <p:spPr>
            <a:xfrm>
              <a:off x="5351086" y="3475988"/>
              <a:ext cx="387350" cy="706120"/>
            </a:xfrm>
            <a:custGeom>
              <a:avLst/>
              <a:gdLst/>
              <a:ahLst/>
              <a:cxnLst/>
              <a:rect l="l" t="t" r="r" b="b"/>
              <a:pathLst>
                <a:path w="387350" h="706120">
                  <a:moveTo>
                    <a:pt x="17503" y="0"/>
                  </a:moveTo>
                  <a:lnTo>
                    <a:pt x="0" y="216938"/>
                  </a:lnTo>
                  <a:lnTo>
                    <a:pt x="52511" y="191532"/>
                  </a:lnTo>
                  <a:lnTo>
                    <a:pt x="297560" y="705509"/>
                  </a:lnTo>
                  <a:lnTo>
                    <a:pt x="387026" y="662515"/>
                  </a:lnTo>
                  <a:lnTo>
                    <a:pt x="143919" y="148541"/>
                  </a:lnTo>
                  <a:lnTo>
                    <a:pt x="194487" y="123135"/>
                  </a:lnTo>
                  <a:lnTo>
                    <a:pt x="17503" y="0"/>
                  </a:lnTo>
                  <a:close/>
                </a:path>
              </a:pathLst>
            </a:custGeom>
            <a:solidFill>
              <a:srgbClr val="EC1C23"/>
            </a:solidFill>
          </p:spPr>
          <p:txBody>
            <a:bodyPr wrap="square" lIns="0" tIns="0" rIns="0" bIns="0" rtlCol="0"/>
            <a:lstStyle/>
            <a:p>
              <a:endParaRPr/>
            </a:p>
          </p:txBody>
        </p:sp>
        <p:sp>
          <p:nvSpPr>
            <p:cNvPr id="11" name="object 11"/>
            <p:cNvSpPr/>
            <p:nvPr/>
          </p:nvSpPr>
          <p:spPr>
            <a:xfrm>
              <a:off x="5343331" y="3469591"/>
              <a:ext cx="401955" cy="719455"/>
            </a:xfrm>
            <a:custGeom>
              <a:avLst/>
              <a:gdLst/>
              <a:ahLst/>
              <a:cxnLst/>
              <a:rect l="l" t="t" r="r" b="b"/>
              <a:pathLst>
                <a:path w="401954" h="719454">
                  <a:moveTo>
                    <a:pt x="70502" y="201307"/>
                  </a:moveTo>
                  <a:lnTo>
                    <a:pt x="53249" y="201307"/>
                  </a:lnTo>
                  <a:lnTo>
                    <a:pt x="63639" y="204974"/>
                  </a:lnTo>
                  <a:lnTo>
                    <a:pt x="56617" y="208371"/>
                  </a:lnTo>
                  <a:lnTo>
                    <a:pt x="298298" y="715284"/>
                  </a:lnTo>
                  <a:lnTo>
                    <a:pt x="308675" y="718958"/>
                  </a:lnTo>
                  <a:lnTo>
                    <a:pt x="330377" y="708529"/>
                  </a:lnTo>
                  <a:lnTo>
                    <a:pt x="312331" y="708529"/>
                  </a:lnTo>
                  <a:lnTo>
                    <a:pt x="301961" y="704854"/>
                  </a:lnTo>
                  <a:lnTo>
                    <a:pt x="308973" y="701484"/>
                  </a:lnTo>
                  <a:lnTo>
                    <a:pt x="70502" y="201307"/>
                  </a:lnTo>
                  <a:close/>
                </a:path>
                <a:path w="401954" h="719454">
                  <a:moveTo>
                    <a:pt x="308973" y="701484"/>
                  </a:moveTo>
                  <a:lnTo>
                    <a:pt x="301961" y="704854"/>
                  </a:lnTo>
                  <a:lnTo>
                    <a:pt x="312331" y="708529"/>
                  </a:lnTo>
                  <a:lnTo>
                    <a:pt x="308973" y="701484"/>
                  </a:lnTo>
                  <a:close/>
                </a:path>
                <a:path w="401954" h="719454">
                  <a:moveTo>
                    <a:pt x="384420" y="665227"/>
                  </a:moveTo>
                  <a:lnTo>
                    <a:pt x="308973" y="701484"/>
                  </a:lnTo>
                  <a:lnTo>
                    <a:pt x="312331" y="708529"/>
                  </a:lnTo>
                  <a:lnTo>
                    <a:pt x="330377" y="708529"/>
                  </a:lnTo>
                  <a:lnTo>
                    <a:pt x="398135" y="675965"/>
                  </a:lnTo>
                  <a:lnTo>
                    <a:pt x="399438" y="672268"/>
                  </a:lnTo>
                  <a:lnTo>
                    <a:pt x="387751" y="672268"/>
                  </a:lnTo>
                  <a:lnTo>
                    <a:pt x="384420" y="665227"/>
                  </a:lnTo>
                  <a:close/>
                </a:path>
                <a:path w="401954" h="719454">
                  <a:moveTo>
                    <a:pt x="391426" y="661860"/>
                  </a:moveTo>
                  <a:lnTo>
                    <a:pt x="384420" y="665227"/>
                  </a:lnTo>
                  <a:lnTo>
                    <a:pt x="387751" y="672268"/>
                  </a:lnTo>
                  <a:lnTo>
                    <a:pt x="391426" y="661860"/>
                  </a:lnTo>
                  <a:close/>
                </a:path>
                <a:path w="401954" h="719454">
                  <a:moveTo>
                    <a:pt x="400055" y="661860"/>
                  </a:moveTo>
                  <a:lnTo>
                    <a:pt x="391426" y="661860"/>
                  </a:lnTo>
                  <a:lnTo>
                    <a:pt x="387751" y="672268"/>
                  </a:lnTo>
                  <a:lnTo>
                    <a:pt x="399438" y="672268"/>
                  </a:lnTo>
                  <a:lnTo>
                    <a:pt x="401804" y="665557"/>
                  </a:lnTo>
                  <a:lnTo>
                    <a:pt x="400055" y="661860"/>
                  </a:lnTo>
                  <a:close/>
                </a:path>
                <a:path w="401954" h="719454">
                  <a:moveTo>
                    <a:pt x="187011" y="128445"/>
                  </a:moveTo>
                  <a:lnTo>
                    <a:pt x="148195" y="147948"/>
                  </a:lnTo>
                  <a:lnTo>
                    <a:pt x="144644" y="158290"/>
                  </a:lnTo>
                  <a:lnTo>
                    <a:pt x="384420" y="665227"/>
                  </a:lnTo>
                  <a:lnTo>
                    <a:pt x="391426" y="661860"/>
                  </a:lnTo>
                  <a:lnTo>
                    <a:pt x="400055" y="661860"/>
                  </a:lnTo>
                  <a:lnTo>
                    <a:pt x="163592" y="161930"/>
                  </a:lnTo>
                  <a:lnTo>
                    <a:pt x="155152" y="161930"/>
                  </a:lnTo>
                  <a:lnTo>
                    <a:pt x="158697" y="151582"/>
                  </a:lnTo>
                  <a:lnTo>
                    <a:pt x="175750" y="151582"/>
                  </a:lnTo>
                  <a:lnTo>
                    <a:pt x="205721" y="136524"/>
                  </a:lnTo>
                  <a:lnTo>
                    <a:pt x="205760" y="135957"/>
                  </a:lnTo>
                  <a:lnTo>
                    <a:pt x="197811" y="135957"/>
                  </a:lnTo>
                  <a:lnTo>
                    <a:pt x="187011" y="128445"/>
                  </a:lnTo>
                  <a:close/>
                </a:path>
                <a:path w="401954" h="719454">
                  <a:moveTo>
                    <a:pt x="29685" y="0"/>
                  </a:moveTo>
                  <a:lnTo>
                    <a:pt x="17503" y="5804"/>
                  </a:lnTo>
                  <a:lnTo>
                    <a:pt x="0" y="222703"/>
                  </a:lnTo>
                  <a:lnTo>
                    <a:pt x="11128" y="230380"/>
                  </a:lnTo>
                  <a:lnTo>
                    <a:pt x="24379" y="223969"/>
                  </a:lnTo>
                  <a:lnTo>
                    <a:pt x="15508" y="223969"/>
                  </a:lnTo>
                  <a:lnTo>
                    <a:pt x="4379" y="216292"/>
                  </a:lnTo>
                  <a:lnTo>
                    <a:pt x="16604" y="210377"/>
                  </a:lnTo>
                  <a:lnTo>
                    <a:pt x="31920" y="20575"/>
                  </a:lnTo>
                  <a:lnTo>
                    <a:pt x="20829" y="12861"/>
                  </a:lnTo>
                  <a:lnTo>
                    <a:pt x="33011" y="7057"/>
                  </a:lnTo>
                  <a:lnTo>
                    <a:pt x="39831" y="7057"/>
                  </a:lnTo>
                  <a:lnTo>
                    <a:pt x="29685" y="0"/>
                  </a:lnTo>
                  <a:close/>
                </a:path>
                <a:path w="401954" h="719454">
                  <a:moveTo>
                    <a:pt x="16604" y="210377"/>
                  </a:moveTo>
                  <a:lnTo>
                    <a:pt x="4379" y="216292"/>
                  </a:lnTo>
                  <a:lnTo>
                    <a:pt x="15508" y="223969"/>
                  </a:lnTo>
                  <a:lnTo>
                    <a:pt x="16604" y="210377"/>
                  </a:lnTo>
                  <a:close/>
                </a:path>
                <a:path w="401954" h="719454">
                  <a:moveTo>
                    <a:pt x="56890" y="190885"/>
                  </a:moveTo>
                  <a:lnTo>
                    <a:pt x="16604" y="210377"/>
                  </a:lnTo>
                  <a:lnTo>
                    <a:pt x="15508" y="223969"/>
                  </a:lnTo>
                  <a:lnTo>
                    <a:pt x="24379" y="223969"/>
                  </a:lnTo>
                  <a:lnTo>
                    <a:pt x="56617" y="208371"/>
                  </a:lnTo>
                  <a:lnTo>
                    <a:pt x="53249" y="201307"/>
                  </a:lnTo>
                  <a:lnTo>
                    <a:pt x="70502" y="201307"/>
                  </a:lnTo>
                  <a:lnTo>
                    <a:pt x="67282" y="194553"/>
                  </a:lnTo>
                  <a:lnTo>
                    <a:pt x="56890" y="190885"/>
                  </a:lnTo>
                  <a:close/>
                </a:path>
                <a:path w="401954" h="719454">
                  <a:moveTo>
                    <a:pt x="53249" y="201307"/>
                  </a:moveTo>
                  <a:lnTo>
                    <a:pt x="56617" y="208371"/>
                  </a:lnTo>
                  <a:lnTo>
                    <a:pt x="63639" y="204974"/>
                  </a:lnTo>
                  <a:lnTo>
                    <a:pt x="53249" y="201307"/>
                  </a:lnTo>
                  <a:close/>
                </a:path>
                <a:path w="401954" h="719454">
                  <a:moveTo>
                    <a:pt x="158697" y="151582"/>
                  </a:moveTo>
                  <a:lnTo>
                    <a:pt x="155152" y="161930"/>
                  </a:lnTo>
                  <a:lnTo>
                    <a:pt x="161971" y="158504"/>
                  </a:lnTo>
                  <a:lnTo>
                    <a:pt x="158697" y="151582"/>
                  </a:lnTo>
                  <a:close/>
                </a:path>
                <a:path w="401954" h="719454">
                  <a:moveTo>
                    <a:pt x="161971" y="158504"/>
                  </a:moveTo>
                  <a:lnTo>
                    <a:pt x="155152" y="161930"/>
                  </a:lnTo>
                  <a:lnTo>
                    <a:pt x="163592" y="161930"/>
                  </a:lnTo>
                  <a:lnTo>
                    <a:pt x="161971" y="158504"/>
                  </a:lnTo>
                  <a:close/>
                </a:path>
                <a:path w="401954" h="719454">
                  <a:moveTo>
                    <a:pt x="175750" y="151582"/>
                  </a:moveTo>
                  <a:lnTo>
                    <a:pt x="158697" y="151582"/>
                  </a:lnTo>
                  <a:lnTo>
                    <a:pt x="161971" y="158504"/>
                  </a:lnTo>
                  <a:lnTo>
                    <a:pt x="175750" y="151582"/>
                  </a:lnTo>
                  <a:close/>
                </a:path>
                <a:path w="401954" h="719454">
                  <a:moveTo>
                    <a:pt x="198763" y="122541"/>
                  </a:moveTo>
                  <a:lnTo>
                    <a:pt x="187011" y="128445"/>
                  </a:lnTo>
                  <a:lnTo>
                    <a:pt x="197811" y="135957"/>
                  </a:lnTo>
                  <a:lnTo>
                    <a:pt x="198763" y="122541"/>
                  </a:lnTo>
                  <a:close/>
                </a:path>
                <a:path w="401954" h="719454">
                  <a:moveTo>
                    <a:pt x="205860" y="122541"/>
                  </a:moveTo>
                  <a:lnTo>
                    <a:pt x="198763" y="122541"/>
                  </a:lnTo>
                  <a:lnTo>
                    <a:pt x="197811" y="135957"/>
                  </a:lnTo>
                  <a:lnTo>
                    <a:pt x="205760" y="135957"/>
                  </a:lnTo>
                  <a:lnTo>
                    <a:pt x="206666" y="123102"/>
                  </a:lnTo>
                  <a:lnTo>
                    <a:pt x="205860" y="122541"/>
                  </a:lnTo>
                  <a:close/>
                </a:path>
                <a:path w="401954" h="719454">
                  <a:moveTo>
                    <a:pt x="39831" y="7057"/>
                  </a:moveTo>
                  <a:lnTo>
                    <a:pt x="33011" y="7057"/>
                  </a:lnTo>
                  <a:lnTo>
                    <a:pt x="31920" y="20575"/>
                  </a:lnTo>
                  <a:lnTo>
                    <a:pt x="187011" y="128445"/>
                  </a:lnTo>
                  <a:lnTo>
                    <a:pt x="198763" y="122541"/>
                  </a:lnTo>
                  <a:lnTo>
                    <a:pt x="205860" y="122541"/>
                  </a:lnTo>
                  <a:lnTo>
                    <a:pt x="39831" y="7057"/>
                  </a:lnTo>
                  <a:close/>
                </a:path>
                <a:path w="401954" h="719454">
                  <a:moveTo>
                    <a:pt x="33011" y="7057"/>
                  </a:moveTo>
                  <a:lnTo>
                    <a:pt x="20829" y="12861"/>
                  </a:lnTo>
                  <a:lnTo>
                    <a:pt x="31920" y="20575"/>
                  </a:lnTo>
                  <a:lnTo>
                    <a:pt x="33011" y="7057"/>
                  </a:lnTo>
                  <a:close/>
                </a:path>
              </a:pathLst>
            </a:custGeom>
            <a:solidFill>
              <a:srgbClr val="000000"/>
            </a:solidFill>
          </p:spPr>
          <p:txBody>
            <a:bodyPr wrap="square" lIns="0" tIns="0" rIns="0" bIns="0" rtlCol="0"/>
            <a:lstStyle/>
            <a:p>
              <a:endParaRPr/>
            </a:p>
          </p:txBody>
        </p:sp>
        <p:sp>
          <p:nvSpPr>
            <p:cNvPr id="12" name="object 12"/>
            <p:cNvSpPr/>
            <p:nvPr/>
          </p:nvSpPr>
          <p:spPr>
            <a:xfrm>
              <a:off x="4829132" y="2079982"/>
              <a:ext cx="447040" cy="1043305"/>
            </a:xfrm>
            <a:custGeom>
              <a:avLst/>
              <a:gdLst/>
              <a:ahLst/>
              <a:cxnLst/>
              <a:rect l="l" t="t" r="r" b="b"/>
              <a:pathLst>
                <a:path w="447039" h="1043305">
                  <a:moveTo>
                    <a:pt x="38866" y="0"/>
                  </a:moveTo>
                  <a:lnTo>
                    <a:pt x="0" y="212452"/>
                  </a:lnTo>
                  <a:lnTo>
                    <a:pt x="54415" y="192983"/>
                  </a:lnTo>
                  <a:lnTo>
                    <a:pt x="353682" y="1042683"/>
                  </a:lnTo>
                  <a:lnTo>
                    <a:pt x="446959" y="1009552"/>
                  </a:lnTo>
                  <a:lnTo>
                    <a:pt x="147693" y="159832"/>
                  </a:lnTo>
                  <a:lnTo>
                    <a:pt x="202104" y="140363"/>
                  </a:lnTo>
                  <a:lnTo>
                    <a:pt x="38866" y="0"/>
                  </a:lnTo>
                  <a:close/>
                </a:path>
              </a:pathLst>
            </a:custGeom>
            <a:solidFill>
              <a:srgbClr val="EC1C23"/>
            </a:solidFill>
          </p:spPr>
          <p:txBody>
            <a:bodyPr wrap="square" lIns="0" tIns="0" rIns="0" bIns="0" rtlCol="0"/>
            <a:lstStyle/>
            <a:p>
              <a:endParaRPr/>
            </a:p>
          </p:txBody>
        </p:sp>
        <p:sp>
          <p:nvSpPr>
            <p:cNvPr id="13" name="object 13"/>
            <p:cNvSpPr/>
            <p:nvPr/>
          </p:nvSpPr>
          <p:spPr>
            <a:xfrm>
              <a:off x="4821486" y="2074062"/>
              <a:ext cx="462280" cy="1056005"/>
            </a:xfrm>
            <a:custGeom>
              <a:avLst/>
              <a:gdLst/>
              <a:ahLst/>
              <a:cxnLst/>
              <a:rect l="l" t="t" r="r" b="b"/>
              <a:pathLst>
                <a:path w="462279" h="1056005">
                  <a:moveTo>
                    <a:pt x="71217" y="201468"/>
                  </a:moveTo>
                  <a:lnTo>
                    <a:pt x="54729" y="201468"/>
                  </a:lnTo>
                  <a:lnTo>
                    <a:pt x="64671" y="206204"/>
                  </a:lnTo>
                  <a:lnTo>
                    <a:pt x="57325" y="208841"/>
                  </a:lnTo>
                  <a:lnTo>
                    <a:pt x="354001" y="1051199"/>
                  </a:lnTo>
                  <a:lnTo>
                    <a:pt x="363925" y="1055950"/>
                  </a:lnTo>
                  <a:lnTo>
                    <a:pt x="391923" y="1046006"/>
                  </a:lnTo>
                  <a:lnTo>
                    <a:pt x="368660" y="1046006"/>
                  </a:lnTo>
                  <a:lnTo>
                    <a:pt x="358737" y="1041254"/>
                  </a:lnTo>
                  <a:lnTo>
                    <a:pt x="366069" y="1038649"/>
                  </a:lnTo>
                  <a:lnTo>
                    <a:pt x="71217" y="201468"/>
                  </a:lnTo>
                  <a:close/>
                </a:path>
                <a:path w="462279" h="1056005">
                  <a:moveTo>
                    <a:pt x="366069" y="1038649"/>
                  </a:moveTo>
                  <a:lnTo>
                    <a:pt x="358737" y="1041254"/>
                  </a:lnTo>
                  <a:lnTo>
                    <a:pt x="368660" y="1046006"/>
                  </a:lnTo>
                  <a:lnTo>
                    <a:pt x="366069" y="1038649"/>
                  </a:lnTo>
                  <a:close/>
                </a:path>
                <a:path w="462279" h="1056005">
                  <a:moveTo>
                    <a:pt x="444692" y="1010723"/>
                  </a:moveTo>
                  <a:lnTo>
                    <a:pt x="366069" y="1038649"/>
                  </a:lnTo>
                  <a:lnTo>
                    <a:pt x="368660" y="1046006"/>
                  </a:lnTo>
                  <a:lnTo>
                    <a:pt x="391923" y="1046006"/>
                  </a:lnTo>
                  <a:lnTo>
                    <a:pt x="457202" y="1022819"/>
                  </a:lnTo>
                  <a:lnTo>
                    <a:pt x="459465" y="1018067"/>
                  </a:lnTo>
                  <a:lnTo>
                    <a:pt x="447279" y="1018067"/>
                  </a:lnTo>
                  <a:lnTo>
                    <a:pt x="444692" y="1010723"/>
                  </a:lnTo>
                  <a:close/>
                </a:path>
                <a:path w="462279" h="1056005">
                  <a:moveTo>
                    <a:pt x="452014" y="1008123"/>
                  </a:moveTo>
                  <a:lnTo>
                    <a:pt x="444692" y="1010723"/>
                  </a:lnTo>
                  <a:lnTo>
                    <a:pt x="447279" y="1018067"/>
                  </a:lnTo>
                  <a:lnTo>
                    <a:pt x="452014" y="1008123"/>
                  </a:lnTo>
                  <a:close/>
                </a:path>
                <a:path w="462279" h="1056005">
                  <a:moveTo>
                    <a:pt x="460264" y="1008123"/>
                  </a:moveTo>
                  <a:lnTo>
                    <a:pt x="452014" y="1008123"/>
                  </a:lnTo>
                  <a:lnTo>
                    <a:pt x="447279" y="1018067"/>
                  </a:lnTo>
                  <a:lnTo>
                    <a:pt x="459465" y="1018067"/>
                  </a:lnTo>
                  <a:lnTo>
                    <a:pt x="461938" y="1012875"/>
                  </a:lnTo>
                  <a:lnTo>
                    <a:pt x="460264" y="1008123"/>
                  </a:lnTo>
                  <a:close/>
                </a:path>
                <a:path w="462279" h="1056005">
                  <a:moveTo>
                    <a:pt x="194498" y="143437"/>
                  </a:moveTo>
                  <a:lnTo>
                    <a:pt x="152721" y="158385"/>
                  </a:lnTo>
                  <a:lnTo>
                    <a:pt x="148006" y="168383"/>
                  </a:lnTo>
                  <a:lnTo>
                    <a:pt x="444692" y="1010723"/>
                  </a:lnTo>
                  <a:lnTo>
                    <a:pt x="452014" y="1008123"/>
                  </a:lnTo>
                  <a:lnTo>
                    <a:pt x="460264" y="1008123"/>
                  </a:lnTo>
                  <a:lnTo>
                    <a:pt x="166163" y="173119"/>
                  </a:lnTo>
                  <a:lnTo>
                    <a:pt x="157949" y="173119"/>
                  </a:lnTo>
                  <a:lnTo>
                    <a:pt x="162664" y="163187"/>
                  </a:lnTo>
                  <a:lnTo>
                    <a:pt x="185615" y="163187"/>
                  </a:lnTo>
                  <a:lnTo>
                    <a:pt x="212366" y="153584"/>
                  </a:lnTo>
                  <a:lnTo>
                    <a:pt x="212621" y="152203"/>
                  </a:lnTo>
                  <a:lnTo>
                    <a:pt x="204692" y="152203"/>
                  </a:lnTo>
                  <a:lnTo>
                    <a:pt x="194498" y="143437"/>
                  </a:lnTo>
                  <a:close/>
                </a:path>
                <a:path w="462279" h="1056005">
                  <a:moveTo>
                    <a:pt x="51570" y="0"/>
                  </a:moveTo>
                  <a:lnTo>
                    <a:pt x="38866" y="4538"/>
                  </a:lnTo>
                  <a:lnTo>
                    <a:pt x="0" y="216991"/>
                  </a:lnTo>
                  <a:lnTo>
                    <a:pt x="10259" y="225739"/>
                  </a:lnTo>
                  <a:lnTo>
                    <a:pt x="26931" y="219753"/>
                  </a:lnTo>
                  <a:lnTo>
                    <a:pt x="15291" y="219753"/>
                  </a:lnTo>
                  <a:lnTo>
                    <a:pt x="5031" y="211005"/>
                  </a:lnTo>
                  <a:lnTo>
                    <a:pt x="17723" y="206464"/>
                  </a:lnTo>
                  <a:lnTo>
                    <a:pt x="51722" y="20670"/>
                  </a:lnTo>
                  <a:lnTo>
                    <a:pt x="41453" y="11839"/>
                  </a:lnTo>
                  <a:lnTo>
                    <a:pt x="54157" y="7366"/>
                  </a:lnTo>
                  <a:lnTo>
                    <a:pt x="60137" y="7366"/>
                  </a:lnTo>
                  <a:lnTo>
                    <a:pt x="51570" y="0"/>
                  </a:lnTo>
                  <a:close/>
                </a:path>
                <a:path w="462279" h="1056005">
                  <a:moveTo>
                    <a:pt x="17723" y="206464"/>
                  </a:moveTo>
                  <a:lnTo>
                    <a:pt x="5031" y="211005"/>
                  </a:lnTo>
                  <a:lnTo>
                    <a:pt x="15291" y="219753"/>
                  </a:lnTo>
                  <a:lnTo>
                    <a:pt x="17723" y="206464"/>
                  </a:lnTo>
                  <a:close/>
                </a:path>
                <a:path w="462279" h="1056005">
                  <a:moveTo>
                    <a:pt x="59444" y="191536"/>
                  </a:moveTo>
                  <a:lnTo>
                    <a:pt x="17723" y="206464"/>
                  </a:lnTo>
                  <a:lnTo>
                    <a:pt x="15291" y="219753"/>
                  </a:lnTo>
                  <a:lnTo>
                    <a:pt x="26931" y="219753"/>
                  </a:lnTo>
                  <a:lnTo>
                    <a:pt x="57325" y="208841"/>
                  </a:lnTo>
                  <a:lnTo>
                    <a:pt x="54729" y="201468"/>
                  </a:lnTo>
                  <a:lnTo>
                    <a:pt x="71217" y="201468"/>
                  </a:lnTo>
                  <a:lnTo>
                    <a:pt x="69387" y="196272"/>
                  </a:lnTo>
                  <a:lnTo>
                    <a:pt x="59444" y="191536"/>
                  </a:lnTo>
                  <a:close/>
                </a:path>
                <a:path w="462279" h="1056005">
                  <a:moveTo>
                    <a:pt x="54729" y="201468"/>
                  </a:moveTo>
                  <a:lnTo>
                    <a:pt x="57325" y="208841"/>
                  </a:lnTo>
                  <a:lnTo>
                    <a:pt x="64671" y="206204"/>
                  </a:lnTo>
                  <a:lnTo>
                    <a:pt x="54729" y="201468"/>
                  </a:lnTo>
                  <a:close/>
                </a:path>
                <a:path w="462279" h="1056005">
                  <a:moveTo>
                    <a:pt x="162664" y="163187"/>
                  </a:moveTo>
                  <a:lnTo>
                    <a:pt x="157949" y="173119"/>
                  </a:lnTo>
                  <a:lnTo>
                    <a:pt x="165241" y="170501"/>
                  </a:lnTo>
                  <a:lnTo>
                    <a:pt x="162664" y="163187"/>
                  </a:lnTo>
                  <a:close/>
                </a:path>
                <a:path w="462279" h="1056005">
                  <a:moveTo>
                    <a:pt x="165241" y="170501"/>
                  </a:moveTo>
                  <a:lnTo>
                    <a:pt x="157949" y="173119"/>
                  </a:lnTo>
                  <a:lnTo>
                    <a:pt x="166163" y="173119"/>
                  </a:lnTo>
                  <a:lnTo>
                    <a:pt x="165241" y="170501"/>
                  </a:lnTo>
                  <a:close/>
                </a:path>
                <a:path w="462279" h="1056005">
                  <a:moveTo>
                    <a:pt x="185615" y="163187"/>
                  </a:moveTo>
                  <a:lnTo>
                    <a:pt x="162664" y="163187"/>
                  </a:lnTo>
                  <a:lnTo>
                    <a:pt x="165241" y="170501"/>
                  </a:lnTo>
                  <a:lnTo>
                    <a:pt x="185615" y="163187"/>
                  </a:lnTo>
                  <a:close/>
                </a:path>
                <a:path w="462279" h="1056005">
                  <a:moveTo>
                    <a:pt x="207132" y="138916"/>
                  </a:moveTo>
                  <a:lnTo>
                    <a:pt x="194498" y="143437"/>
                  </a:lnTo>
                  <a:lnTo>
                    <a:pt x="204692" y="152203"/>
                  </a:lnTo>
                  <a:lnTo>
                    <a:pt x="207132" y="138916"/>
                  </a:lnTo>
                  <a:close/>
                </a:path>
                <a:path w="462279" h="1056005">
                  <a:moveTo>
                    <a:pt x="213123" y="138916"/>
                  </a:moveTo>
                  <a:lnTo>
                    <a:pt x="207132" y="138916"/>
                  </a:lnTo>
                  <a:lnTo>
                    <a:pt x="204692" y="152203"/>
                  </a:lnTo>
                  <a:lnTo>
                    <a:pt x="212621" y="152203"/>
                  </a:lnTo>
                  <a:lnTo>
                    <a:pt x="214806" y="140363"/>
                  </a:lnTo>
                  <a:lnTo>
                    <a:pt x="213123" y="138916"/>
                  </a:lnTo>
                  <a:close/>
                </a:path>
                <a:path w="462279" h="1056005">
                  <a:moveTo>
                    <a:pt x="60137" y="7366"/>
                  </a:moveTo>
                  <a:lnTo>
                    <a:pt x="54157" y="7366"/>
                  </a:lnTo>
                  <a:lnTo>
                    <a:pt x="51722" y="20670"/>
                  </a:lnTo>
                  <a:lnTo>
                    <a:pt x="194498" y="143437"/>
                  </a:lnTo>
                  <a:lnTo>
                    <a:pt x="207132" y="138916"/>
                  </a:lnTo>
                  <a:lnTo>
                    <a:pt x="213123" y="138916"/>
                  </a:lnTo>
                  <a:lnTo>
                    <a:pt x="60137" y="7366"/>
                  </a:lnTo>
                  <a:close/>
                </a:path>
                <a:path w="462279" h="1056005">
                  <a:moveTo>
                    <a:pt x="54157" y="7366"/>
                  </a:moveTo>
                  <a:lnTo>
                    <a:pt x="41453" y="11839"/>
                  </a:lnTo>
                  <a:lnTo>
                    <a:pt x="51722" y="20670"/>
                  </a:lnTo>
                  <a:lnTo>
                    <a:pt x="54157" y="7366"/>
                  </a:lnTo>
                  <a:close/>
                </a:path>
              </a:pathLst>
            </a:custGeom>
            <a:solidFill>
              <a:srgbClr val="000000"/>
            </a:solidFill>
          </p:spPr>
          <p:txBody>
            <a:bodyPr wrap="square" lIns="0" tIns="0" rIns="0" bIns="0" rtlCol="0"/>
            <a:lstStyle/>
            <a:p>
              <a:endParaRPr/>
            </a:p>
          </p:txBody>
        </p:sp>
        <p:sp>
          <p:nvSpPr>
            <p:cNvPr id="14" name="object 14"/>
            <p:cNvSpPr/>
            <p:nvPr/>
          </p:nvSpPr>
          <p:spPr>
            <a:xfrm>
              <a:off x="4888452" y="977951"/>
              <a:ext cx="1481455" cy="1073150"/>
            </a:xfrm>
            <a:custGeom>
              <a:avLst/>
              <a:gdLst/>
              <a:ahLst/>
              <a:cxnLst/>
              <a:rect l="l" t="t" r="r" b="b"/>
              <a:pathLst>
                <a:path w="1481454" h="1073150">
                  <a:moveTo>
                    <a:pt x="1480944" y="0"/>
                  </a:moveTo>
                  <a:lnTo>
                    <a:pt x="1264357" y="19489"/>
                  </a:lnTo>
                  <a:lnTo>
                    <a:pt x="1297547" y="66304"/>
                  </a:lnTo>
                  <a:lnTo>
                    <a:pt x="0" y="991071"/>
                  </a:lnTo>
                  <a:lnTo>
                    <a:pt x="58532" y="1073009"/>
                  </a:lnTo>
                  <a:lnTo>
                    <a:pt x="1356089" y="148279"/>
                  </a:lnTo>
                  <a:lnTo>
                    <a:pt x="1389212" y="195094"/>
                  </a:lnTo>
                  <a:lnTo>
                    <a:pt x="1480944" y="0"/>
                  </a:lnTo>
                  <a:close/>
                </a:path>
              </a:pathLst>
            </a:custGeom>
            <a:solidFill>
              <a:srgbClr val="EC1C23"/>
            </a:solidFill>
          </p:spPr>
          <p:txBody>
            <a:bodyPr wrap="square" lIns="0" tIns="0" rIns="0" bIns="0" rtlCol="0"/>
            <a:lstStyle/>
            <a:p>
              <a:endParaRPr/>
            </a:p>
          </p:txBody>
        </p:sp>
        <p:sp>
          <p:nvSpPr>
            <p:cNvPr id="15" name="object 15"/>
            <p:cNvSpPr/>
            <p:nvPr/>
          </p:nvSpPr>
          <p:spPr>
            <a:xfrm>
              <a:off x="4882101" y="970181"/>
              <a:ext cx="1494790" cy="1087755"/>
            </a:xfrm>
            <a:custGeom>
              <a:avLst/>
              <a:gdLst/>
              <a:ahLst/>
              <a:cxnLst/>
              <a:rect l="l" t="t" r="r" b="b"/>
              <a:pathLst>
                <a:path w="1494789" h="1087755">
                  <a:moveTo>
                    <a:pt x="1293012" y="72272"/>
                  </a:moveTo>
                  <a:lnTo>
                    <a:pt x="1821" y="992487"/>
                  </a:lnTo>
                  <a:lnTo>
                    <a:pt x="0" y="1003378"/>
                  </a:lnTo>
                  <a:lnTo>
                    <a:pt x="58535" y="1085314"/>
                  </a:lnTo>
                  <a:lnTo>
                    <a:pt x="69414" y="1087133"/>
                  </a:lnTo>
                  <a:lnTo>
                    <a:pt x="84693" y="1076243"/>
                  </a:lnTo>
                  <a:lnTo>
                    <a:pt x="71238" y="1076243"/>
                  </a:lnTo>
                  <a:lnTo>
                    <a:pt x="60356" y="1074423"/>
                  </a:lnTo>
                  <a:lnTo>
                    <a:pt x="66705" y="1069898"/>
                  </a:lnTo>
                  <a:lnTo>
                    <a:pt x="20481" y="1005195"/>
                  </a:lnTo>
                  <a:lnTo>
                    <a:pt x="10880" y="1005195"/>
                  </a:lnTo>
                  <a:lnTo>
                    <a:pt x="12701" y="994304"/>
                  </a:lnTo>
                  <a:lnTo>
                    <a:pt x="26161" y="994304"/>
                  </a:lnTo>
                  <a:lnTo>
                    <a:pt x="1308376" y="80460"/>
                  </a:lnTo>
                  <a:lnTo>
                    <a:pt x="1308688" y="78617"/>
                  </a:lnTo>
                  <a:lnTo>
                    <a:pt x="1297510" y="78617"/>
                  </a:lnTo>
                  <a:lnTo>
                    <a:pt x="1293012" y="72272"/>
                  </a:lnTo>
                  <a:close/>
                </a:path>
                <a:path w="1494789" h="1087755">
                  <a:moveTo>
                    <a:pt x="66705" y="1069898"/>
                  </a:moveTo>
                  <a:lnTo>
                    <a:pt x="60356" y="1074423"/>
                  </a:lnTo>
                  <a:lnTo>
                    <a:pt x="71238" y="1076243"/>
                  </a:lnTo>
                  <a:lnTo>
                    <a:pt x="66705" y="1069898"/>
                  </a:lnTo>
                  <a:close/>
                </a:path>
                <a:path w="1494789" h="1087755">
                  <a:moveTo>
                    <a:pt x="1357896" y="149662"/>
                  </a:moveTo>
                  <a:lnTo>
                    <a:pt x="66705" y="1069898"/>
                  </a:lnTo>
                  <a:lnTo>
                    <a:pt x="71238" y="1076243"/>
                  </a:lnTo>
                  <a:lnTo>
                    <a:pt x="84693" y="1076243"/>
                  </a:lnTo>
                  <a:lnTo>
                    <a:pt x="1360568" y="166896"/>
                  </a:lnTo>
                  <a:lnTo>
                    <a:pt x="1356052" y="160526"/>
                  </a:lnTo>
                  <a:lnTo>
                    <a:pt x="1375157" y="160526"/>
                  </a:lnTo>
                  <a:lnTo>
                    <a:pt x="1368762" y="151506"/>
                  </a:lnTo>
                  <a:lnTo>
                    <a:pt x="1357896" y="149662"/>
                  </a:lnTo>
                  <a:close/>
                </a:path>
                <a:path w="1494789" h="1087755">
                  <a:moveTo>
                    <a:pt x="12701" y="994304"/>
                  </a:moveTo>
                  <a:lnTo>
                    <a:pt x="10880" y="1005195"/>
                  </a:lnTo>
                  <a:lnTo>
                    <a:pt x="17242" y="1000661"/>
                  </a:lnTo>
                  <a:lnTo>
                    <a:pt x="12701" y="994304"/>
                  </a:lnTo>
                  <a:close/>
                </a:path>
                <a:path w="1494789" h="1087755">
                  <a:moveTo>
                    <a:pt x="17242" y="1000661"/>
                  </a:moveTo>
                  <a:lnTo>
                    <a:pt x="10880" y="1005195"/>
                  </a:lnTo>
                  <a:lnTo>
                    <a:pt x="20481" y="1005195"/>
                  </a:lnTo>
                  <a:lnTo>
                    <a:pt x="17242" y="1000661"/>
                  </a:lnTo>
                  <a:close/>
                </a:path>
                <a:path w="1494789" h="1087755">
                  <a:moveTo>
                    <a:pt x="26161" y="994304"/>
                  </a:moveTo>
                  <a:lnTo>
                    <a:pt x="12701" y="994304"/>
                  </a:lnTo>
                  <a:lnTo>
                    <a:pt x="17242" y="1000661"/>
                  </a:lnTo>
                  <a:lnTo>
                    <a:pt x="26161" y="994304"/>
                  </a:lnTo>
                  <a:close/>
                </a:path>
                <a:path w="1494789" h="1087755">
                  <a:moveTo>
                    <a:pt x="1375157" y="160526"/>
                  </a:moveTo>
                  <a:lnTo>
                    <a:pt x="1356052" y="160526"/>
                  </a:lnTo>
                  <a:lnTo>
                    <a:pt x="1366918" y="162370"/>
                  </a:lnTo>
                  <a:lnTo>
                    <a:pt x="1360568" y="166896"/>
                  </a:lnTo>
                  <a:lnTo>
                    <a:pt x="1389242" y="207341"/>
                  </a:lnTo>
                  <a:lnTo>
                    <a:pt x="1402675" y="206156"/>
                  </a:lnTo>
                  <a:lnTo>
                    <a:pt x="1405769" y="199572"/>
                  </a:lnTo>
                  <a:lnTo>
                    <a:pt x="1388517" y="199572"/>
                  </a:lnTo>
                  <a:lnTo>
                    <a:pt x="1394228" y="187427"/>
                  </a:lnTo>
                  <a:lnTo>
                    <a:pt x="1375157" y="160526"/>
                  </a:lnTo>
                  <a:close/>
                </a:path>
                <a:path w="1494789" h="1087755">
                  <a:moveTo>
                    <a:pt x="1394228" y="187427"/>
                  </a:moveTo>
                  <a:lnTo>
                    <a:pt x="1388517" y="199572"/>
                  </a:lnTo>
                  <a:lnTo>
                    <a:pt x="1401951" y="198321"/>
                  </a:lnTo>
                  <a:lnTo>
                    <a:pt x="1394228" y="187427"/>
                  </a:lnTo>
                  <a:close/>
                </a:path>
                <a:path w="1494789" h="1087755">
                  <a:moveTo>
                    <a:pt x="1489716" y="4477"/>
                  </a:moveTo>
                  <a:lnTo>
                    <a:pt x="1480249" y="4477"/>
                  </a:lnTo>
                  <a:lnTo>
                    <a:pt x="1487953" y="15539"/>
                  </a:lnTo>
                  <a:lnTo>
                    <a:pt x="1474477" y="16752"/>
                  </a:lnTo>
                  <a:lnTo>
                    <a:pt x="1394228" y="187427"/>
                  </a:lnTo>
                  <a:lnTo>
                    <a:pt x="1401951" y="198321"/>
                  </a:lnTo>
                  <a:lnTo>
                    <a:pt x="1388517" y="199572"/>
                  </a:lnTo>
                  <a:lnTo>
                    <a:pt x="1405769" y="199572"/>
                  </a:lnTo>
                  <a:lnTo>
                    <a:pt x="1494341" y="11061"/>
                  </a:lnTo>
                  <a:lnTo>
                    <a:pt x="1489716" y="4477"/>
                  </a:lnTo>
                  <a:close/>
                </a:path>
                <a:path w="1494789" h="1087755">
                  <a:moveTo>
                    <a:pt x="1356052" y="160526"/>
                  </a:moveTo>
                  <a:lnTo>
                    <a:pt x="1360568" y="166896"/>
                  </a:lnTo>
                  <a:lnTo>
                    <a:pt x="1366918" y="162370"/>
                  </a:lnTo>
                  <a:lnTo>
                    <a:pt x="1356052" y="160526"/>
                  </a:lnTo>
                  <a:close/>
                </a:path>
                <a:path w="1494789" h="1087755">
                  <a:moveTo>
                    <a:pt x="1299354" y="67753"/>
                  </a:moveTo>
                  <a:lnTo>
                    <a:pt x="1293012" y="72272"/>
                  </a:lnTo>
                  <a:lnTo>
                    <a:pt x="1297510" y="78617"/>
                  </a:lnTo>
                  <a:lnTo>
                    <a:pt x="1299354" y="67753"/>
                  </a:lnTo>
                  <a:close/>
                </a:path>
                <a:path w="1494789" h="1087755">
                  <a:moveTo>
                    <a:pt x="1308915" y="67753"/>
                  </a:moveTo>
                  <a:lnTo>
                    <a:pt x="1299354" y="67753"/>
                  </a:lnTo>
                  <a:lnTo>
                    <a:pt x="1297510" y="78617"/>
                  </a:lnTo>
                  <a:lnTo>
                    <a:pt x="1308688" y="78617"/>
                  </a:lnTo>
                  <a:lnTo>
                    <a:pt x="1310219" y="69596"/>
                  </a:lnTo>
                  <a:lnTo>
                    <a:pt x="1308915" y="67753"/>
                  </a:lnTo>
                  <a:close/>
                </a:path>
                <a:path w="1494789" h="1087755">
                  <a:moveTo>
                    <a:pt x="1486571" y="0"/>
                  </a:moveTo>
                  <a:lnTo>
                    <a:pt x="1269984" y="19489"/>
                  </a:lnTo>
                  <a:lnTo>
                    <a:pt x="1264321" y="31802"/>
                  </a:lnTo>
                  <a:lnTo>
                    <a:pt x="1293012" y="72272"/>
                  </a:lnTo>
                  <a:lnTo>
                    <a:pt x="1299354" y="67753"/>
                  </a:lnTo>
                  <a:lnTo>
                    <a:pt x="1308915" y="67753"/>
                  </a:lnTo>
                  <a:lnTo>
                    <a:pt x="1285761" y="35028"/>
                  </a:lnTo>
                  <a:lnTo>
                    <a:pt x="1271433" y="35028"/>
                  </a:lnTo>
                  <a:lnTo>
                    <a:pt x="1277096" y="22781"/>
                  </a:lnTo>
                  <a:lnTo>
                    <a:pt x="1407490" y="22781"/>
                  </a:lnTo>
                  <a:lnTo>
                    <a:pt x="1474477" y="16752"/>
                  </a:lnTo>
                  <a:lnTo>
                    <a:pt x="1480249" y="4477"/>
                  </a:lnTo>
                  <a:lnTo>
                    <a:pt x="1489716" y="4477"/>
                  </a:lnTo>
                  <a:lnTo>
                    <a:pt x="1486571" y="0"/>
                  </a:lnTo>
                  <a:close/>
                </a:path>
                <a:path w="1494789" h="1087755">
                  <a:moveTo>
                    <a:pt x="1277096" y="22781"/>
                  </a:moveTo>
                  <a:lnTo>
                    <a:pt x="1271433" y="35028"/>
                  </a:lnTo>
                  <a:lnTo>
                    <a:pt x="1284903" y="33816"/>
                  </a:lnTo>
                  <a:lnTo>
                    <a:pt x="1277096" y="22781"/>
                  </a:lnTo>
                  <a:close/>
                </a:path>
                <a:path w="1494789" h="1087755">
                  <a:moveTo>
                    <a:pt x="1284903" y="33816"/>
                  </a:moveTo>
                  <a:lnTo>
                    <a:pt x="1271433" y="35028"/>
                  </a:lnTo>
                  <a:lnTo>
                    <a:pt x="1285761" y="35028"/>
                  </a:lnTo>
                  <a:lnTo>
                    <a:pt x="1284903" y="33816"/>
                  </a:lnTo>
                  <a:close/>
                </a:path>
                <a:path w="1494789" h="1087755">
                  <a:moveTo>
                    <a:pt x="1407490" y="22781"/>
                  </a:moveTo>
                  <a:lnTo>
                    <a:pt x="1277096" y="22781"/>
                  </a:lnTo>
                  <a:lnTo>
                    <a:pt x="1284903" y="33816"/>
                  </a:lnTo>
                  <a:lnTo>
                    <a:pt x="1407490" y="22781"/>
                  </a:lnTo>
                  <a:close/>
                </a:path>
                <a:path w="1494789" h="1087755">
                  <a:moveTo>
                    <a:pt x="1480249" y="4477"/>
                  </a:moveTo>
                  <a:lnTo>
                    <a:pt x="1474477" y="16752"/>
                  </a:lnTo>
                  <a:lnTo>
                    <a:pt x="1487953" y="15539"/>
                  </a:lnTo>
                  <a:lnTo>
                    <a:pt x="1480249" y="4477"/>
                  </a:lnTo>
                  <a:close/>
                </a:path>
              </a:pathLst>
            </a:custGeom>
            <a:solidFill>
              <a:srgbClr val="000000"/>
            </a:solidFill>
          </p:spPr>
          <p:txBody>
            <a:bodyPr wrap="square" lIns="0" tIns="0" rIns="0" bIns="0" rtlCol="0"/>
            <a:lstStyle/>
            <a:p>
              <a:endParaRPr/>
            </a:p>
          </p:txBody>
        </p:sp>
      </p:grpSp>
      <p:sp>
        <p:nvSpPr>
          <p:cNvPr id="16" name="Slide Number Placeholder 15"/>
          <p:cNvSpPr>
            <a:spLocks noGrp="1"/>
          </p:cNvSpPr>
          <p:nvPr>
            <p:ph type="sldNum" sz="quarter" idx="7"/>
          </p:nvPr>
        </p:nvSpPr>
        <p:spPr/>
        <p:txBody>
          <a:bodyPr/>
          <a:lstStyle/>
          <a:p>
            <a:fld id="{B6F15528-21DE-4FAA-801E-634DDDAF4B2B}" type="slidenum">
              <a:rPr lang="en-US" smtClean="0"/>
              <a:pPr/>
              <a:t>76</a:t>
            </a:fld>
            <a:endParaRPr lang="en-US"/>
          </a:p>
        </p:txBody>
      </p:sp>
      <p:sp>
        <p:nvSpPr>
          <p:cNvPr id="17" name="TextBox 16"/>
          <p:cNvSpPr txBox="1"/>
          <p:nvPr/>
        </p:nvSpPr>
        <p:spPr>
          <a:xfrm>
            <a:off x="8602133" y="1955800"/>
            <a:ext cx="3191934" cy="369332"/>
          </a:xfrm>
          <a:prstGeom prst="rect">
            <a:avLst/>
          </a:prstGeom>
          <a:noFill/>
        </p:spPr>
        <p:txBody>
          <a:bodyPr wrap="square" rtlCol="0">
            <a:spAutoFit/>
          </a:bodyPr>
          <a:lstStyle/>
          <a:p>
            <a:endParaRPr lang="en-US" dirty="0"/>
          </a:p>
        </p:txBody>
      </p:sp>
      <p:sp>
        <p:nvSpPr>
          <p:cNvPr id="18" name="TextBox 17"/>
          <p:cNvSpPr txBox="1"/>
          <p:nvPr/>
        </p:nvSpPr>
        <p:spPr>
          <a:xfrm>
            <a:off x="7450667" y="939800"/>
            <a:ext cx="4292600" cy="5539978"/>
          </a:xfrm>
          <a:prstGeom prst="rect">
            <a:avLst/>
          </a:prstGeom>
          <a:noFill/>
        </p:spPr>
        <p:txBody>
          <a:bodyPr wrap="square" rtlCol="0">
            <a:spAutoFit/>
          </a:bodyPr>
          <a:lstStyle/>
          <a:p>
            <a:pPr>
              <a:buFont typeface="Wingdings" pitchFamily="2" charset="2"/>
              <a:buChar char="ü"/>
            </a:pPr>
            <a:r>
              <a:rPr lang="en-US" sz="2400" dirty="0" smtClean="0"/>
              <a:t>The labels are organized from right to left. </a:t>
            </a:r>
            <a:endParaRPr lang="en-US" sz="2400" dirty="0" smtClean="0"/>
          </a:p>
          <a:p>
            <a:pPr>
              <a:buFont typeface="Wingdings" pitchFamily="2" charset="2"/>
              <a:buChar char="ü"/>
            </a:pPr>
            <a:r>
              <a:rPr lang="en-US" sz="2400" dirty="0" smtClean="0"/>
              <a:t>Each </a:t>
            </a:r>
            <a:r>
              <a:rPr lang="en-US" sz="2400" dirty="0" smtClean="0"/>
              <a:t>node in the tree has a domain name.</a:t>
            </a:r>
          </a:p>
          <a:p>
            <a:pPr>
              <a:buFont typeface="Wingdings" pitchFamily="2" charset="2"/>
              <a:buChar char="ü"/>
            </a:pPr>
            <a:r>
              <a:rPr lang="en-US" sz="2400" dirty="0" smtClean="0"/>
              <a:t>A full domain name is a sequence of labels separated by dots (.). </a:t>
            </a:r>
          </a:p>
          <a:p>
            <a:pPr>
              <a:buFont typeface="Wingdings" pitchFamily="2" charset="2"/>
              <a:buChar char="ü"/>
            </a:pPr>
            <a:r>
              <a:rPr lang="en-US" sz="2400" dirty="0" smtClean="0"/>
              <a:t>The domain names are always read from the node up to the root.</a:t>
            </a:r>
          </a:p>
          <a:p>
            <a:pPr>
              <a:buFont typeface="Wingdings" pitchFamily="2" charset="2"/>
              <a:buChar char="ü"/>
            </a:pPr>
            <a:r>
              <a:rPr lang="en-US" sz="2400" dirty="0" smtClean="0"/>
              <a:t> The last label is the label of the root (null). </a:t>
            </a:r>
          </a:p>
          <a:p>
            <a:pPr>
              <a:buFont typeface="Wingdings" pitchFamily="2" charset="2"/>
              <a:buChar char="ü"/>
            </a:pPr>
            <a:r>
              <a:rPr lang="en-US" sz="2400" dirty="0" smtClean="0"/>
              <a:t>This means that a full domain name always ends in a null label</a:t>
            </a:r>
          </a:p>
          <a:p>
            <a:endParaRPr lang="en-US" dirty="0"/>
          </a:p>
        </p:txBody>
      </p:sp>
      <p:sp>
        <p:nvSpPr>
          <p:cNvPr id="19" name="object 2"/>
          <p:cNvSpPr txBox="1">
            <a:spLocks/>
          </p:cNvSpPr>
          <p:nvPr/>
        </p:nvSpPr>
        <p:spPr>
          <a:xfrm>
            <a:off x="626533" y="332317"/>
            <a:ext cx="5494867" cy="566822"/>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3600" b="1" i="0" u="none" strike="noStrike" kern="0" cap="none" spc="-35" normalizeH="0" baseline="0" noProof="0" dirty="0" smtClean="0">
                <a:ln>
                  <a:noFill/>
                </a:ln>
                <a:solidFill>
                  <a:srgbClr val="404040"/>
                </a:solidFill>
                <a:effectLst/>
                <a:uLnTx/>
                <a:uFillTx/>
                <a:latin typeface="Calibri Light"/>
                <a:ea typeface="+mj-ea"/>
                <a:cs typeface="Calibri Light"/>
              </a:rPr>
              <a:t>Domain</a:t>
            </a:r>
            <a:r>
              <a:rPr kumimoji="0" lang="en-US" sz="3600" b="1" i="0" u="none" strike="noStrike" kern="0" cap="none" spc="-240" normalizeH="0" baseline="0" noProof="0" dirty="0" smtClean="0">
                <a:ln>
                  <a:noFill/>
                </a:ln>
                <a:solidFill>
                  <a:srgbClr val="404040"/>
                </a:solidFill>
                <a:effectLst/>
                <a:uLnTx/>
                <a:uFillTx/>
                <a:latin typeface="Calibri Light"/>
                <a:ea typeface="+mj-ea"/>
                <a:cs typeface="Calibri Light"/>
              </a:rPr>
              <a:t> </a:t>
            </a:r>
            <a:r>
              <a:rPr kumimoji="0" lang="en-US" sz="3600" b="1" i="0" u="none" strike="noStrike" kern="0" cap="none" spc="-20" normalizeH="0" baseline="0" noProof="0" dirty="0" smtClean="0">
                <a:ln>
                  <a:noFill/>
                </a:ln>
                <a:solidFill>
                  <a:srgbClr val="404040"/>
                </a:solidFill>
                <a:effectLst/>
                <a:uLnTx/>
                <a:uFillTx/>
                <a:latin typeface="Calibri Light"/>
                <a:ea typeface="+mj-ea"/>
                <a:cs typeface="Calibri Light"/>
              </a:rPr>
              <a:t>Name</a:t>
            </a:r>
            <a:endParaRPr kumimoji="0" lang="en-US" sz="3600" b="1" i="0" u="none" strike="noStrike" kern="0" cap="none" spc="-20" normalizeH="0" baseline="0" noProof="0" dirty="0">
              <a:ln>
                <a:noFill/>
              </a:ln>
              <a:solidFill>
                <a:srgbClr val="404040"/>
              </a:solidFill>
              <a:effectLst/>
              <a:uLnTx/>
              <a:uFillTx/>
              <a:latin typeface="Calibri Light"/>
              <a:ea typeface="+mj-ea"/>
              <a:cs typeface="Calibri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75739" y="1105961"/>
            <a:ext cx="10515600" cy="1010706"/>
          </a:xfrm>
        </p:spPr>
        <p:txBody>
          <a:bodyPr>
            <a:normAutofit/>
          </a:bodyPr>
          <a:lstStyle/>
          <a:p>
            <a:r>
              <a:rPr lang="en-US" sz="2000" dirty="0" smtClean="0">
                <a:solidFill>
                  <a:srgbClr val="FF0000"/>
                </a:solidFill>
              </a:rPr>
              <a:t>Complete domain name that specifies </a:t>
            </a:r>
            <a:r>
              <a:rPr lang="en-US" sz="2000" dirty="0" smtClean="0">
                <a:solidFill>
                  <a:srgbClr val="FF0000"/>
                </a:solidFill>
              </a:rPr>
              <a:t>exact </a:t>
            </a:r>
            <a:r>
              <a:rPr lang="en-US" sz="2000" dirty="0" smtClean="0">
                <a:solidFill>
                  <a:srgbClr val="FF0000"/>
                </a:solidFill>
              </a:rPr>
              <a:t>location </a:t>
            </a:r>
            <a:r>
              <a:rPr lang="en-US" sz="2000" dirty="0" smtClean="0"/>
              <a:t>in the DNS hierarchy. </a:t>
            </a:r>
          </a:p>
          <a:p>
            <a:r>
              <a:rPr lang="en-US" sz="2000" dirty="0" smtClean="0"/>
              <a:t>FQDN </a:t>
            </a:r>
            <a:r>
              <a:rPr lang="en-US" sz="2000" dirty="0" smtClean="0">
                <a:solidFill>
                  <a:srgbClr val="FF0000"/>
                </a:solidFill>
              </a:rPr>
              <a:t>provides unique address for a resource on the internet.</a:t>
            </a:r>
          </a:p>
          <a:p>
            <a:endParaRPr lang="en-US" dirty="0"/>
          </a:p>
        </p:txBody>
      </p:sp>
      <p:sp>
        <p:nvSpPr>
          <p:cNvPr id="3" name="Title 2"/>
          <p:cNvSpPr>
            <a:spLocks noGrp="1"/>
          </p:cNvSpPr>
          <p:nvPr>
            <p:ph type="title"/>
          </p:nvPr>
        </p:nvSpPr>
        <p:spPr>
          <a:xfrm>
            <a:off x="575733" y="316353"/>
            <a:ext cx="6239934" cy="767380"/>
          </a:xfrm>
        </p:spPr>
        <p:txBody>
          <a:bodyPr>
            <a:normAutofit/>
          </a:bodyPr>
          <a:lstStyle/>
          <a:p>
            <a:r>
              <a:rPr lang="en-US" sz="3200" dirty="0" smtClean="0"/>
              <a:t>Fully Qualified Domain Name (FQDN)</a:t>
            </a:r>
            <a:endParaRPr lang="en-US" sz="3200" dirty="0"/>
          </a:p>
        </p:txBody>
      </p:sp>
      <p:sp>
        <p:nvSpPr>
          <p:cNvPr id="2" name="Slide Number Placeholder 1"/>
          <p:cNvSpPr>
            <a:spLocks noGrp="1"/>
          </p:cNvSpPr>
          <p:nvPr>
            <p:ph type="sldNum" sz="quarter" idx="4"/>
          </p:nvPr>
        </p:nvSpPr>
        <p:spPr/>
        <p:txBody>
          <a:bodyPr/>
          <a:lstStyle/>
          <a:p>
            <a:fld id="{B6F15528-21DE-4FAA-801E-634DDDAF4B2B}" type="slidenum">
              <a:rPr lang="en-US" smtClean="0"/>
              <a:pPr/>
              <a:t>77</a:t>
            </a:fld>
            <a:endParaRPr lang="en-US"/>
          </a:p>
        </p:txBody>
      </p:sp>
      <p:sp>
        <p:nvSpPr>
          <p:cNvPr id="5" name="Content Placeholder 1"/>
          <p:cNvSpPr txBox="1">
            <a:spLocks/>
          </p:cNvSpPr>
          <p:nvPr/>
        </p:nvSpPr>
        <p:spPr>
          <a:xfrm>
            <a:off x="550340" y="2048936"/>
            <a:ext cx="9880600" cy="4250267"/>
          </a:xfrm>
          <a:prstGeom prst="rect">
            <a:avLst/>
          </a:prstGeom>
        </p:spPr>
        <p:txBody>
          <a:bodyPr vert="horz" lIns="91440" tIns="45720" rIns="91440" bIns="45720" rtlCol="0">
            <a:normAutofit lnSpcReduction="10000"/>
          </a:bodyPr>
          <a:lstStyle/>
          <a:p>
            <a:pPr marL="352425" lvl="0" indent="-222250">
              <a:lnSpc>
                <a:spcPct val="90000"/>
              </a:lnSpc>
              <a:spcBef>
                <a:spcPts val="1000"/>
              </a:spcBef>
              <a:buClr>
                <a:srgbClr val="0000A3"/>
              </a:buClr>
              <a:buFont typeface="Wingdings" pitchFamily="2" charset="2"/>
              <a:buChar char="v"/>
            </a:pPr>
            <a:r>
              <a:rPr lang="en-US" sz="2000" dirty="0" smtClean="0"/>
              <a:t>Components of Fully Qualified Domain Name (FQDN)</a:t>
            </a:r>
          </a:p>
          <a:p>
            <a:pPr marL="809625" lvl="1" indent="-222250">
              <a:lnSpc>
                <a:spcPct val="90000"/>
              </a:lnSpc>
              <a:spcBef>
                <a:spcPts val="1000"/>
              </a:spcBef>
              <a:buClr>
                <a:srgbClr val="0000A3"/>
              </a:buClr>
              <a:buFont typeface="Wingdings" pitchFamily="2" charset="2"/>
              <a:buChar char="ü"/>
            </a:pPr>
            <a:r>
              <a:rPr lang="en-US" sz="2000" b="1" dirty="0" smtClean="0"/>
              <a:t>Hostname</a:t>
            </a:r>
          </a:p>
          <a:p>
            <a:pPr marL="809625" lvl="1" indent="-222250">
              <a:lnSpc>
                <a:spcPct val="90000"/>
              </a:lnSpc>
              <a:spcBef>
                <a:spcPts val="1000"/>
              </a:spcBef>
              <a:buClr>
                <a:srgbClr val="0000A3"/>
              </a:buClr>
              <a:buFont typeface="Wingdings" pitchFamily="2" charset="2"/>
              <a:buChar char="ü"/>
            </a:pPr>
            <a:r>
              <a:rPr lang="en-US" sz="2000" b="1" dirty="0" smtClean="0"/>
              <a:t>Domain Name </a:t>
            </a:r>
          </a:p>
          <a:p>
            <a:pPr marL="809625" lvl="1" indent="-222250">
              <a:lnSpc>
                <a:spcPct val="90000"/>
              </a:lnSpc>
              <a:spcBef>
                <a:spcPts val="1000"/>
              </a:spcBef>
              <a:buClr>
                <a:srgbClr val="0000A3"/>
              </a:buClr>
              <a:buFont typeface="Wingdings" pitchFamily="2" charset="2"/>
              <a:buChar char="ü"/>
            </a:pPr>
            <a:r>
              <a:rPr lang="en-US" sz="2000" b="1" dirty="0" smtClean="0"/>
              <a:t>Top-Level Domain (TLD)</a:t>
            </a:r>
          </a:p>
          <a:p>
            <a:pPr marL="352425" lvl="0" indent="-222250">
              <a:lnSpc>
                <a:spcPct val="90000"/>
              </a:lnSpc>
              <a:spcBef>
                <a:spcPts val="1000"/>
              </a:spcBef>
              <a:buClr>
                <a:srgbClr val="0000A3"/>
              </a:buCl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Example:</a:t>
            </a:r>
            <a:r>
              <a:rPr kumimoji="0" lang="en-US" sz="2000" b="1" i="0" u="none" strike="noStrike" kern="1200" cap="none" spc="0" normalizeH="0" noProof="0" dirty="0" smtClean="0">
                <a:ln>
                  <a:noFill/>
                </a:ln>
                <a:solidFill>
                  <a:schemeClr val="tx1"/>
                </a:solidFill>
                <a:effectLst/>
                <a:uLnTx/>
                <a:uFillTx/>
                <a:latin typeface="+mn-lt"/>
                <a:ea typeface="+mn-ea"/>
                <a:cs typeface="+mn-cs"/>
              </a:rPr>
              <a:t> </a:t>
            </a:r>
            <a:r>
              <a:rPr lang="en-US" dirty="0" smtClean="0"/>
              <a:t>"</a:t>
            </a:r>
            <a:r>
              <a:rPr lang="en-US" dirty="0" smtClean="0">
                <a:solidFill>
                  <a:srgbClr val="FF0000"/>
                </a:solidFill>
              </a:rPr>
              <a:t>mail.example.com</a:t>
            </a:r>
            <a:r>
              <a:rPr lang="en-US" dirty="0" smtClean="0"/>
              <a:t>", </a:t>
            </a:r>
            <a:endParaRPr kumimoji="0" lang="en-US" sz="2000" b="1" i="0" u="none" strike="noStrike" kern="1200" cap="none" spc="0" normalizeH="0" baseline="0" noProof="0" dirty="0" smtClean="0">
              <a:ln>
                <a:noFill/>
              </a:ln>
              <a:solidFill>
                <a:schemeClr val="tx1"/>
              </a:solidFill>
              <a:effectLst/>
              <a:uLnTx/>
              <a:uFillTx/>
              <a:latin typeface="+mn-lt"/>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Hostname</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This is the specific name of the machine or service within a domain. </a:t>
            </a:r>
          </a:p>
          <a:p>
            <a:pPr marL="352425" marR="0" lvl="0" indent="-222250" algn="l" defTabSz="914400" rtl="0" eaLnBrk="1" fontAlgn="auto" latinLnBrk="0" hangingPunct="1">
              <a:lnSpc>
                <a:spcPct val="90000"/>
              </a:lnSpc>
              <a:spcBef>
                <a:spcPts val="1000"/>
              </a:spcBef>
              <a:spcAft>
                <a:spcPts val="0"/>
              </a:spcAft>
              <a:buClr>
                <a:srgbClr val="0000A3"/>
              </a:buClr>
              <a:buSzTx/>
              <a:tabLst/>
              <a:defRPr/>
            </a:pPr>
            <a:r>
              <a:rPr lang="en-US" sz="2000" dirty="0" smtClean="0"/>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t>
            </a:r>
            <a:r>
              <a:rPr kumimoji="0" lang="en-US" sz="2000" b="0" i="0" u="none" strike="noStrike" kern="1200" cap="none" spc="0" normalizeH="0" baseline="0" noProof="0" dirty="0" smtClean="0">
                <a:ln>
                  <a:noFill/>
                </a:ln>
                <a:solidFill>
                  <a:srgbClr val="FF0000"/>
                </a:solidFill>
                <a:effectLst/>
                <a:uLnTx/>
                <a:uFillTx/>
                <a:latin typeface="+mn-lt"/>
                <a:ea typeface="+mn-ea"/>
                <a:cs typeface="+mn-cs"/>
              </a:rPr>
              <a:t>mail</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is hostname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Domain Name</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This is the name of the domain in which the hostname resides. </a:t>
            </a:r>
          </a:p>
          <a:p>
            <a:pPr marL="352425" marR="0" lvl="0" indent="-222250" algn="l" defTabSz="914400" rtl="0" eaLnBrk="1" fontAlgn="auto" latinLnBrk="0" hangingPunct="1">
              <a:lnSpc>
                <a:spcPct val="90000"/>
              </a:lnSpc>
              <a:spcBef>
                <a:spcPts val="1000"/>
              </a:spcBef>
              <a:spcAft>
                <a:spcPts val="0"/>
              </a:spcAft>
              <a:buClr>
                <a:srgbClr val="0000A3"/>
              </a:buClr>
              <a:buSzTx/>
              <a:tabLst/>
              <a:defRPr/>
            </a:pPr>
            <a:r>
              <a:rPr lang="en-US" sz="2000" dirty="0" smtClean="0"/>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t>
            </a:r>
            <a:r>
              <a:rPr kumimoji="0" lang="en-US" sz="2000" b="0" i="0" u="none" strike="noStrike" kern="1200" cap="none" spc="0" normalizeH="0" baseline="0" noProof="0" dirty="0" smtClean="0">
                <a:ln>
                  <a:noFill/>
                </a:ln>
                <a:solidFill>
                  <a:srgbClr val="FF0000"/>
                </a:solidFill>
                <a:effectLst/>
                <a:uLnTx/>
                <a:uFillTx/>
                <a:latin typeface="+mn-lt"/>
                <a:ea typeface="+mn-ea"/>
                <a:cs typeface="+mn-cs"/>
              </a:rPr>
              <a:t>example.com</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is the </a:t>
            </a:r>
            <a:r>
              <a:rPr kumimoji="0" lang="en-US" sz="2000" b="0" i="0" u="none" strike="noStrike" kern="1200" cap="none" spc="0" normalizeH="0" baseline="0" noProof="0" dirty="0" smtClean="0">
                <a:ln>
                  <a:noFill/>
                </a:ln>
                <a:solidFill>
                  <a:srgbClr val="FF0000"/>
                </a:solidFill>
                <a:effectLst/>
                <a:uLnTx/>
                <a:uFillTx/>
                <a:latin typeface="+mn-lt"/>
                <a:ea typeface="+mn-ea"/>
                <a:cs typeface="+mn-cs"/>
              </a:rPr>
              <a:t>domain name</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Top-Level Domain (TLD)</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This is the highest level of the domain name system. </a:t>
            </a:r>
          </a:p>
          <a:p>
            <a:pPr marL="352425" marR="0" lvl="0" indent="-222250" algn="l" defTabSz="914400" rtl="0" eaLnBrk="1" fontAlgn="auto" latinLnBrk="0" hangingPunct="1">
              <a:lnSpc>
                <a:spcPct val="90000"/>
              </a:lnSpc>
              <a:spcBef>
                <a:spcPts val="1000"/>
              </a:spcBef>
              <a:spcAft>
                <a:spcPts val="0"/>
              </a:spcAft>
              <a:buClr>
                <a:srgbClr val="0000A3"/>
              </a:buClr>
              <a:buSzTx/>
              <a:tabLst/>
              <a:defRPr/>
            </a:pPr>
            <a:r>
              <a:rPr lang="en-US" sz="2000" dirty="0" smtClean="0"/>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t>
            </a:r>
            <a:r>
              <a:rPr kumimoji="0" lang="en-US" sz="2000" b="0" i="0" u="none" strike="noStrike" kern="1200" cap="none" spc="0" normalizeH="0" baseline="0" noProof="0" dirty="0" smtClean="0">
                <a:ln>
                  <a:noFill/>
                </a:ln>
                <a:solidFill>
                  <a:srgbClr val="FF0000"/>
                </a:solidFill>
                <a:effectLst/>
                <a:uLnTx/>
                <a:uFillTx/>
                <a:latin typeface="+mn-lt"/>
                <a:ea typeface="+mn-ea"/>
                <a:cs typeface="+mn-cs"/>
              </a:rPr>
              <a:t>.com</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is the </a:t>
            </a:r>
            <a:r>
              <a:rPr kumimoji="0" lang="en-US" sz="2000" b="0" i="0" u="none" strike="noStrike" kern="1200" cap="none" spc="0" normalizeH="0" baseline="0" noProof="0" dirty="0" smtClean="0">
                <a:ln>
                  <a:noFill/>
                </a:ln>
                <a:solidFill>
                  <a:srgbClr val="FF0000"/>
                </a:solidFill>
                <a:effectLst/>
                <a:uLnTx/>
                <a:uFillTx/>
                <a:latin typeface="+mn-lt"/>
                <a:ea typeface="+mn-ea"/>
                <a:cs typeface="+mn-cs"/>
              </a:rPr>
              <a:t>TLD.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5866" y="1470027"/>
            <a:ext cx="10515600" cy="4351338"/>
          </a:xfrm>
        </p:spPr>
        <p:txBody>
          <a:bodyPr>
            <a:normAutofit/>
          </a:bodyPr>
          <a:lstStyle/>
          <a:p>
            <a:r>
              <a:rPr lang="en-US" dirty="0" smtClean="0">
                <a:solidFill>
                  <a:srgbClr val="FF0000"/>
                </a:solidFill>
              </a:rPr>
              <a:t>Specifies only a portion of the full domain hierarchy</a:t>
            </a:r>
          </a:p>
          <a:p>
            <a:pPr>
              <a:buNone/>
            </a:pPr>
            <a:r>
              <a:rPr lang="en-US" b="1" dirty="0" smtClean="0"/>
              <a:t>   PQDN Example</a:t>
            </a:r>
            <a:r>
              <a:rPr lang="en-US" dirty="0" smtClean="0"/>
              <a:t>: </a:t>
            </a:r>
            <a:r>
              <a:rPr lang="en-US" dirty="0" err="1" smtClean="0">
                <a:solidFill>
                  <a:srgbClr val="FF0000"/>
                </a:solidFill>
              </a:rPr>
              <a:t>mail.example</a:t>
            </a:r>
            <a:endParaRPr lang="en-US" dirty="0" smtClean="0">
              <a:solidFill>
                <a:srgbClr val="FF0000"/>
              </a:solidFill>
            </a:endParaRPr>
          </a:p>
          <a:p>
            <a:pPr>
              <a:buNone/>
            </a:pPr>
            <a:r>
              <a:rPr lang="en-US" dirty="0" smtClean="0">
                <a:solidFill>
                  <a:srgbClr val="FF0000"/>
                </a:solidFill>
              </a:rPr>
              <a:t>  </a:t>
            </a:r>
            <a:r>
              <a:rPr lang="en-US" dirty="0" smtClean="0"/>
              <a:t>This specifies a hostname (mail) within a domain (example), but </a:t>
            </a:r>
            <a:r>
              <a:rPr lang="en-US" dirty="0" smtClean="0">
                <a:solidFill>
                  <a:srgbClr val="FF0000"/>
                </a:solidFill>
              </a:rPr>
              <a:t>does not include the top-level domain (TLD) </a:t>
            </a:r>
            <a:r>
              <a:rPr lang="en-US" dirty="0" smtClean="0"/>
              <a:t>like .com, .org, etc. </a:t>
            </a:r>
          </a:p>
          <a:p>
            <a:r>
              <a:rPr lang="en-US" dirty="0" smtClean="0"/>
              <a:t>PQDNs </a:t>
            </a:r>
            <a:r>
              <a:rPr lang="en-US" dirty="0" smtClean="0">
                <a:solidFill>
                  <a:srgbClr val="FF0000"/>
                </a:solidFill>
              </a:rPr>
              <a:t>used</a:t>
            </a:r>
            <a:r>
              <a:rPr lang="en-US" dirty="0" smtClean="0"/>
              <a:t> </a:t>
            </a:r>
            <a:r>
              <a:rPr lang="en-US" dirty="0" smtClean="0">
                <a:solidFill>
                  <a:srgbClr val="FF0000"/>
                </a:solidFill>
              </a:rPr>
              <a:t>in internal networks or private DNS setup</a:t>
            </a:r>
            <a:r>
              <a:rPr lang="en-US" dirty="0" smtClean="0"/>
              <a:t>s where the domain hierarchy is predefined or understood within a specific context.</a:t>
            </a:r>
          </a:p>
          <a:p>
            <a:endParaRPr lang="en-US" dirty="0" smtClean="0"/>
          </a:p>
          <a:p>
            <a:endParaRPr lang="en-US" dirty="0"/>
          </a:p>
        </p:txBody>
      </p:sp>
      <p:sp>
        <p:nvSpPr>
          <p:cNvPr id="3" name="Title 2"/>
          <p:cNvSpPr>
            <a:spLocks noGrp="1"/>
          </p:cNvSpPr>
          <p:nvPr>
            <p:ph type="title"/>
          </p:nvPr>
        </p:nvSpPr>
        <p:spPr/>
        <p:txBody>
          <a:bodyPr/>
          <a:lstStyle/>
          <a:p>
            <a:r>
              <a:rPr lang="en-US" dirty="0" smtClean="0"/>
              <a:t>Partially Qualified Domain Name (PQDN)</a:t>
            </a:r>
            <a:endParaRPr lang="en-US" dirty="0"/>
          </a:p>
        </p:txBody>
      </p:sp>
      <p:sp>
        <p:nvSpPr>
          <p:cNvPr id="4" name="Slide Number Placeholder 3"/>
          <p:cNvSpPr>
            <a:spLocks noGrp="1"/>
          </p:cNvSpPr>
          <p:nvPr>
            <p:ph type="sldNum" sz="quarter" idx="4"/>
          </p:nvPr>
        </p:nvSpPr>
        <p:spPr/>
        <p:txBody>
          <a:bodyPr/>
          <a:lstStyle/>
          <a:p>
            <a:r>
              <a:rPr lang="en-US" smtClean="0"/>
              <a:t>Introduction: 1-</a:t>
            </a:r>
            <a:fld id="{C4204591-24BD-A542-B9D5-F8D8A88D2FEE}" type="slidenum">
              <a:rPr lang="en-US" smtClean="0"/>
              <a:pPr/>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457200" y="304801"/>
            <a:ext cx="11277600" cy="678611"/>
          </a:xfrm>
        </p:spPr>
        <p:txBody>
          <a:bodyPr/>
          <a:lstStyle/>
          <a:p>
            <a:r>
              <a:rPr lang="en-US" altLang="en-US" sz="3200" dirty="0" smtClean="0">
                <a:solidFill>
                  <a:schemeClr val="tx1"/>
                </a:solidFill>
              </a:rPr>
              <a:t>Domains</a:t>
            </a:r>
            <a:endParaRPr lang="en-US" altLang="en-US" sz="3200" dirty="0">
              <a:solidFill>
                <a:schemeClr val="tx1"/>
              </a:solidFill>
            </a:endParaRPr>
          </a:p>
        </p:txBody>
      </p:sp>
      <p:pic>
        <p:nvPicPr>
          <p:cNvPr id="9" name="Picture 2" descr="A diagram represents the layers of the domain in a tree diagram of D N S.">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752789" y="1935328"/>
            <a:ext cx="9687356" cy="3684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79</a:t>
            </a:fld>
            <a:endParaRPr lang="en-US"/>
          </a:p>
        </p:txBody>
      </p:sp>
      <p:sp>
        <p:nvSpPr>
          <p:cNvPr id="8" name="TextBox 7"/>
          <p:cNvSpPr txBox="1"/>
          <p:nvPr/>
        </p:nvSpPr>
        <p:spPr>
          <a:xfrm>
            <a:off x="584200" y="982133"/>
            <a:ext cx="10524066" cy="830997"/>
          </a:xfrm>
          <a:prstGeom prst="rect">
            <a:avLst/>
          </a:prstGeom>
          <a:noFill/>
        </p:spPr>
        <p:txBody>
          <a:bodyPr wrap="square" rtlCol="0">
            <a:spAutoFit/>
          </a:bodyPr>
          <a:lstStyle/>
          <a:p>
            <a:r>
              <a:rPr lang="en-US" sz="2400" dirty="0" smtClean="0"/>
              <a:t>Domain refers to a hierarchical naming system used to identify and locate resources on the Internet</a:t>
            </a:r>
            <a:endParaRPr lang="en-US" sz="2400" dirty="0"/>
          </a:p>
        </p:txBody>
      </p:sp>
      <p:sp>
        <p:nvSpPr>
          <p:cNvPr id="10" name="Rectangle 9"/>
          <p:cNvSpPr/>
          <p:nvPr/>
        </p:nvSpPr>
        <p:spPr>
          <a:xfrm>
            <a:off x="5811701" y="5742001"/>
            <a:ext cx="1398332" cy="369332"/>
          </a:xfrm>
          <a:prstGeom prst="rect">
            <a:avLst/>
          </a:prstGeom>
        </p:spPr>
        <p:txBody>
          <a:bodyPr wrap="none">
            <a:spAutoFit/>
          </a:bodyPr>
          <a:lstStyle/>
          <a:p>
            <a:r>
              <a:rPr lang="en-US" altLang="en-US" dirty="0" smtClean="0"/>
              <a:t>Figure 10.38 </a:t>
            </a:r>
            <a:endParaRPr lang="en-US" dirty="0"/>
          </a:p>
        </p:txBody>
      </p:sp>
    </p:spTree>
    <p:extLst>
      <p:ext uri="{BB962C8B-B14F-4D97-AF65-F5344CB8AC3E}">
        <p14:creationId xmlns:p14="http://schemas.microsoft.com/office/powerpoint/2010/main" xmlns="" val="48043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06711"/>
            <a:ext cx="10515600" cy="894622"/>
          </a:xfrm>
        </p:spPr>
        <p:txBody>
          <a:bodyPr/>
          <a:lstStyle/>
          <a:p>
            <a:r>
              <a:rPr lang="en-IN" altLang="en-US"/>
              <a:t>Client - Server Paradigm</a:t>
            </a:r>
          </a:p>
        </p:txBody>
      </p:sp>
      <p:pic>
        <p:nvPicPr>
          <p:cNvPr id="6" name="Picture 5"/>
          <p:cNvPicPr>
            <a:picLocks noChangeAspect="1"/>
          </p:cNvPicPr>
          <p:nvPr>
            <p:custDataLst>
              <p:tags r:id="rId1"/>
            </p:custDataLst>
          </p:nvPr>
        </p:nvPicPr>
        <p:blipFill>
          <a:blip r:embed="rId4"/>
          <a:stretch>
            <a:fillRect/>
          </a:stretch>
        </p:blipFill>
        <p:spPr>
          <a:xfrm>
            <a:off x="427674" y="1091768"/>
            <a:ext cx="6915537" cy="5234393"/>
          </a:xfrm>
          <a:prstGeom prst="rect">
            <a:avLst/>
          </a:prstGeom>
        </p:spPr>
      </p:pic>
      <p:sp>
        <p:nvSpPr>
          <p:cNvPr id="5" name="Content Placeholder 4"/>
          <p:cNvSpPr txBox="1">
            <a:spLocks/>
          </p:cNvSpPr>
          <p:nvPr>
            <p:custDataLst>
              <p:tags r:id="rId2"/>
            </p:custDataLst>
          </p:nvPr>
        </p:nvSpPr>
        <p:spPr>
          <a:xfrm>
            <a:off x="7296559" y="233249"/>
            <a:ext cx="4733679" cy="6391486"/>
          </a:xfrm>
          <a:prstGeom prst="rect">
            <a:avLst/>
          </a:prstGeom>
        </p:spPr>
        <p:txBody>
          <a:bodyPr>
            <a:noAutofit/>
          </a:bodyPr>
          <a:lstStyle/>
          <a:p>
            <a:pPr marL="352425" lvl="0" indent="-222250">
              <a:lnSpc>
                <a:spcPct val="90000"/>
              </a:lnSpc>
              <a:spcBef>
                <a:spcPts val="1000"/>
              </a:spcBef>
              <a:buClr>
                <a:srgbClr val="0000A3"/>
              </a:buClr>
              <a:buFont typeface="Wingdings" panose="05000000000000000000" pitchFamily="2" charset="2"/>
              <a:buChar char="§"/>
              <a:defRPr/>
            </a:pPr>
            <a:r>
              <a:rPr lang="en-US" sz="2400" dirty="0" smtClean="0"/>
              <a:t>It is a traditional paradigm that uses two running application programs, called </a:t>
            </a:r>
            <a:r>
              <a:rPr lang="en-US" sz="2400" dirty="0" smtClean="0">
                <a:solidFill>
                  <a:srgbClr val="FF0000"/>
                </a:solidFill>
              </a:rPr>
              <a:t>the server process </a:t>
            </a:r>
            <a:r>
              <a:rPr lang="en-US" sz="2400" dirty="0" smtClean="0"/>
              <a:t>and the </a:t>
            </a:r>
            <a:r>
              <a:rPr lang="en-US" sz="2400" dirty="0" smtClean="0">
                <a:solidFill>
                  <a:srgbClr val="FF0000"/>
                </a:solidFill>
              </a:rPr>
              <a:t>client process</a:t>
            </a:r>
            <a:r>
              <a:rPr lang="en-US" sz="2400" dirty="0" smtClean="0"/>
              <a:t>, to make a connection through the Internet and ask for service</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 client initializes the communication by sending a request</a:t>
            </a:r>
            <a:r>
              <a:rPr kumimoji="0" lang="en-IN" altLang="en-US" sz="2400" b="0" i="0" u="none" strike="noStrike" kern="1200" cap="none" spc="0" normalizeH="0" baseline="0" noProof="0" dirty="0" smtClean="0">
                <a:ln>
                  <a:noFill/>
                </a:ln>
                <a:solidFill>
                  <a:schemeClr val="tx1"/>
                </a:solidFill>
                <a:effectLst/>
                <a:uLnTx/>
                <a:uFillTx/>
                <a:latin typeface="+mn-lt"/>
                <a:ea typeface="+mn-ea"/>
                <a:cs typeface="+mn-cs"/>
              </a:rPr>
              <a:t>; a server that waits for a request from a client.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IN" altLang="en-US" sz="2400" b="0" i="0" u="none" strike="noStrike" kern="1200" cap="none" spc="0" normalizeH="0" baseline="0" noProof="0" dirty="0" smtClean="0">
                <a:ln>
                  <a:noFill/>
                </a:ln>
                <a:solidFill>
                  <a:schemeClr val="tx1"/>
                </a:solidFill>
                <a:effectLst/>
                <a:uLnTx/>
                <a:uFillTx/>
                <a:latin typeface="+mn-lt"/>
                <a:ea typeface="+mn-ea"/>
                <a:cs typeface="+mn-cs"/>
              </a:rPr>
              <a:t>The server handles the request received from a client, prepares a result, and sends the result back to the client.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IN" altLang="en-US" sz="2400" b="0" i="0" u="none" strike="noStrike" kern="1200" cap="none" spc="0" normalizeH="0" baseline="0" noProof="0" dirty="0" smtClean="0">
                <a:ln>
                  <a:noFill/>
                </a:ln>
                <a:solidFill>
                  <a:schemeClr val="tx1"/>
                </a:solidFill>
                <a:effectLst/>
                <a:uLnTx/>
                <a:uFillTx/>
                <a:latin typeface="+mn-lt"/>
                <a:ea typeface="+mn-ea"/>
                <a:cs typeface="+mn-cs"/>
              </a:rPr>
              <a:t>This means that server must be running at all time but client only need to run when it requires services.</a:t>
            </a:r>
            <a:endParaRPr kumimoji="0" lang="en-I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4"/>
          </p:nvPr>
        </p:nvSpPr>
        <p:spPr/>
        <p:txBody>
          <a:bodyPr/>
          <a:lstStyle/>
          <a:p>
            <a:r>
              <a:rPr lang="en-US" smtClean="0"/>
              <a:t>Introduction: 1-</a:t>
            </a:r>
            <a:fld id="{C4204591-24BD-A542-B9D5-F8D8A88D2FEE}" type="slidenum">
              <a:rPr lang="en-US" smtClean="0"/>
              <a:pPr/>
              <a:t>8</a:t>
            </a:fld>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457200" y="304801"/>
            <a:ext cx="11277600" cy="678611"/>
          </a:xfrm>
        </p:spPr>
        <p:txBody>
          <a:bodyPr/>
          <a:lstStyle/>
          <a:p>
            <a:r>
              <a:rPr lang="en-US" altLang="en-US" dirty="0" smtClean="0">
                <a:solidFill>
                  <a:schemeClr val="tx1"/>
                </a:solidFill>
              </a:rPr>
              <a:t>Hierarchy </a:t>
            </a:r>
            <a:r>
              <a:rPr lang="en-US" altLang="en-US" dirty="0">
                <a:solidFill>
                  <a:schemeClr val="tx1"/>
                </a:solidFill>
              </a:rPr>
              <a:t>of name servers</a:t>
            </a:r>
          </a:p>
        </p:txBody>
      </p:sp>
      <p:pic>
        <p:nvPicPr>
          <p:cNvPr id="9" name="Picture 2" descr="A tree diagram represents the name servers.">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440731" y="2251617"/>
            <a:ext cx="11310539" cy="2560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80</a:t>
            </a:fld>
            <a:endParaRPr lang="en-US"/>
          </a:p>
        </p:txBody>
      </p:sp>
      <p:sp>
        <p:nvSpPr>
          <p:cNvPr id="8" name="Rectangle 7"/>
          <p:cNvSpPr/>
          <p:nvPr/>
        </p:nvSpPr>
        <p:spPr>
          <a:xfrm>
            <a:off x="5227501" y="5098534"/>
            <a:ext cx="1398332" cy="369332"/>
          </a:xfrm>
          <a:prstGeom prst="rect">
            <a:avLst/>
          </a:prstGeom>
        </p:spPr>
        <p:txBody>
          <a:bodyPr wrap="none">
            <a:spAutoFit/>
          </a:bodyPr>
          <a:lstStyle/>
          <a:p>
            <a:r>
              <a:rPr lang="en-US" altLang="en-US" dirty="0" smtClean="0"/>
              <a:t>Figure 10.39 </a:t>
            </a:r>
            <a:endParaRPr lang="en-US" dirty="0"/>
          </a:p>
        </p:txBody>
      </p:sp>
      <p:sp>
        <p:nvSpPr>
          <p:cNvPr id="10" name="TextBox 9"/>
          <p:cNvSpPr txBox="1"/>
          <p:nvPr/>
        </p:nvSpPr>
        <p:spPr>
          <a:xfrm>
            <a:off x="364067" y="1337735"/>
            <a:ext cx="10947400" cy="369332"/>
          </a:xfrm>
          <a:prstGeom prst="rect">
            <a:avLst/>
          </a:prstGeom>
          <a:noFill/>
        </p:spPr>
        <p:txBody>
          <a:bodyPr wrap="square" rtlCol="0">
            <a:spAutoFit/>
          </a:bodyPr>
          <a:lstStyle/>
          <a:p>
            <a:r>
              <a:rPr lang="en-US" dirty="0" smtClean="0"/>
              <a:t>Name servers are </a:t>
            </a:r>
            <a:r>
              <a:rPr lang="en-US" dirty="0" err="1" smtClean="0"/>
              <a:t>are</a:t>
            </a:r>
            <a:r>
              <a:rPr lang="en-US" dirty="0" smtClean="0"/>
              <a:t> </a:t>
            </a:r>
            <a:r>
              <a:rPr lang="en-US" dirty="0" smtClean="0"/>
              <a:t>responsible for translating domain names into IP addresses</a:t>
            </a:r>
            <a:endParaRPr lang="en-US" dirty="0"/>
          </a:p>
        </p:txBody>
      </p:sp>
    </p:spTree>
    <p:extLst>
      <p:ext uri="{BB962C8B-B14F-4D97-AF65-F5344CB8AC3E}">
        <p14:creationId xmlns:p14="http://schemas.microsoft.com/office/powerpoint/2010/main" xmlns="" val="2077316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211667" y="364068"/>
            <a:ext cx="4766733" cy="678611"/>
          </a:xfrm>
        </p:spPr>
        <p:txBody>
          <a:bodyPr/>
          <a:lstStyle/>
          <a:p>
            <a:r>
              <a:rPr lang="en-US" altLang="en-US" sz="3600" dirty="0" smtClean="0">
                <a:solidFill>
                  <a:schemeClr val="tx1"/>
                </a:solidFill>
              </a:rPr>
              <a:t>Zone</a:t>
            </a:r>
            <a:endParaRPr lang="en-US" altLang="en-US" sz="3600" dirty="0">
              <a:solidFill>
                <a:schemeClr val="tx1"/>
              </a:solidFill>
            </a:endParaRPr>
          </a:p>
        </p:txBody>
      </p:sp>
      <p:pic>
        <p:nvPicPr>
          <p:cNvPr id="9" name="Picture 2" descr="A tree diagram differentiates the zone and domain.">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1667933" y="634999"/>
            <a:ext cx="7823201" cy="34747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81</a:t>
            </a:fld>
            <a:endParaRPr lang="en-US"/>
          </a:p>
        </p:txBody>
      </p:sp>
      <p:sp>
        <p:nvSpPr>
          <p:cNvPr id="10" name="TextBox 9"/>
          <p:cNvSpPr txBox="1"/>
          <p:nvPr/>
        </p:nvSpPr>
        <p:spPr>
          <a:xfrm>
            <a:off x="372533" y="4978400"/>
            <a:ext cx="11294534" cy="1323439"/>
          </a:xfrm>
          <a:prstGeom prst="rect">
            <a:avLst/>
          </a:prstGeom>
          <a:noFill/>
        </p:spPr>
        <p:txBody>
          <a:bodyPr wrap="square" rtlCol="0">
            <a:spAutoFit/>
          </a:bodyPr>
          <a:lstStyle/>
          <a:p>
            <a:pPr>
              <a:buFont typeface="Wingdings" pitchFamily="2" charset="2"/>
              <a:buChar char="ü"/>
            </a:pPr>
            <a:r>
              <a:rPr lang="en-US" sz="2000" b="1" dirty="0" smtClean="0"/>
              <a:t>zone</a:t>
            </a:r>
            <a:r>
              <a:rPr lang="en-US" sz="2000" dirty="0" smtClean="0"/>
              <a:t> refers to a distinct, administrative portion of the DNS namespace that is managed by a specific DNS server or group of servers. </a:t>
            </a:r>
          </a:p>
          <a:p>
            <a:pPr>
              <a:buFont typeface="Wingdings" pitchFamily="2" charset="2"/>
              <a:buChar char="ü"/>
            </a:pPr>
            <a:r>
              <a:rPr lang="en-US" sz="2000" dirty="0" smtClean="0"/>
              <a:t>A zone contains the DNS records for a domain and possibly its </a:t>
            </a:r>
            <a:r>
              <a:rPr lang="en-US" sz="2000" dirty="0" err="1" smtClean="0"/>
              <a:t>subdomains</a:t>
            </a:r>
            <a:r>
              <a:rPr lang="en-US" sz="2000" dirty="0" smtClean="0"/>
              <a:t>, defining how DNS queries for that domain are resolved.</a:t>
            </a:r>
            <a:endParaRPr lang="en-US" sz="2000" dirty="0"/>
          </a:p>
        </p:txBody>
      </p:sp>
      <p:sp>
        <p:nvSpPr>
          <p:cNvPr id="11" name="Rectangle 10"/>
          <p:cNvSpPr/>
          <p:nvPr/>
        </p:nvSpPr>
        <p:spPr>
          <a:xfrm>
            <a:off x="3830501" y="4277267"/>
            <a:ext cx="1398332" cy="369332"/>
          </a:xfrm>
          <a:prstGeom prst="rect">
            <a:avLst/>
          </a:prstGeom>
        </p:spPr>
        <p:txBody>
          <a:bodyPr wrap="none">
            <a:spAutoFit/>
          </a:bodyPr>
          <a:lstStyle/>
          <a:p>
            <a:r>
              <a:rPr lang="en-US" altLang="en-US" dirty="0" smtClean="0"/>
              <a:t>Figure 10.40 </a:t>
            </a:r>
            <a:endParaRPr lang="en-US" dirty="0"/>
          </a:p>
        </p:txBody>
      </p:sp>
    </p:spTree>
    <p:extLst>
      <p:ext uri="{BB962C8B-B14F-4D97-AF65-F5344CB8AC3E}">
        <p14:creationId xmlns:p14="http://schemas.microsoft.com/office/powerpoint/2010/main" xmlns="" val="25377578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smtClean="0"/>
              <a:t>Types of Types of Top Level Domains</a:t>
            </a:r>
            <a:endParaRPr lang="en-US" dirty="0"/>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431800" y="1192044"/>
            <a:ext cx="11277600" cy="1026224"/>
          </a:xfrm>
        </p:spPr>
        <p:txBody>
          <a:bodyPr/>
          <a:lstStyle/>
          <a:p>
            <a:pPr>
              <a:defRPr/>
            </a:pPr>
            <a:r>
              <a:rPr lang="en-US" dirty="0" smtClean="0"/>
              <a:t>D</a:t>
            </a:r>
            <a:r>
              <a:rPr lang="en-US" dirty="0" smtClean="0"/>
              <a:t>ivided </a:t>
            </a:r>
            <a:r>
              <a:rPr lang="en-US" dirty="0"/>
              <a:t>into three different sections: </a:t>
            </a:r>
            <a:r>
              <a:rPr lang="en-US" dirty="0">
                <a:solidFill>
                  <a:srgbClr val="FF0000"/>
                </a:solidFill>
              </a:rPr>
              <a:t>generic domains</a:t>
            </a:r>
            <a:r>
              <a:rPr lang="en-US" dirty="0"/>
              <a:t>, </a:t>
            </a:r>
            <a:r>
              <a:rPr lang="en-US" dirty="0">
                <a:solidFill>
                  <a:srgbClr val="FF0000"/>
                </a:solidFill>
              </a:rPr>
              <a:t>country domains</a:t>
            </a:r>
            <a:r>
              <a:rPr lang="en-US" dirty="0"/>
              <a:t>, and the </a:t>
            </a:r>
            <a:r>
              <a:rPr lang="en-US" dirty="0">
                <a:solidFill>
                  <a:srgbClr val="FF0000"/>
                </a:solidFill>
              </a:rPr>
              <a:t>inverse </a:t>
            </a:r>
            <a:r>
              <a:rPr lang="en-US" dirty="0" smtClean="0">
                <a:solidFill>
                  <a:srgbClr val="FF0000"/>
                </a:solidFill>
              </a:rPr>
              <a:t>domains</a:t>
            </a:r>
            <a:r>
              <a:rPr lang="en-US" dirty="0" smtClean="0"/>
              <a:t>.</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82</a:t>
            </a:fld>
            <a:endParaRPr lang="en-US"/>
          </a:p>
        </p:txBody>
      </p:sp>
      <p:pic>
        <p:nvPicPr>
          <p:cNvPr id="5" name="Picture 2" descr="A tree diagram shows the generic domains.">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140585" y="2065867"/>
            <a:ext cx="5794489" cy="378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251349" y="6012934"/>
            <a:ext cx="2983702" cy="369332"/>
          </a:xfrm>
          <a:prstGeom prst="rect">
            <a:avLst/>
          </a:prstGeom>
        </p:spPr>
        <p:txBody>
          <a:bodyPr wrap="none">
            <a:spAutoFit/>
          </a:bodyPr>
          <a:lstStyle/>
          <a:p>
            <a:r>
              <a:rPr lang="en-US" altLang="en-US" dirty="0" smtClean="0"/>
              <a:t>Figure 10.41 Generic domains</a:t>
            </a:r>
            <a:endParaRPr lang="en-US" dirty="0"/>
          </a:p>
        </p:txBody>
      </p:sp>
      <p:pic>
        <p:nvPicPr>
          <p:cNvPr id="9" name="Picture 2" descr="A tree diagram shows the country domains.">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3"/>
          <a:stretch>
            <a:fillRect/>
          </a:stretch>
        </p:blipFill>
        <p:spPr bwMode="auto">
          <a:xfrm>
            <a:off x="6163733" y="2456833"/>
            <a:ext cx="5664200" cy="3173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Rectangle 9"/>
          <p:cNvSpPr/>
          <p:nvPr/>
        </p:nvSpPr>
        <p:spPr>
          <a:xfrm>
            <a:off x="7049543" y="5869000"/>
            <a:ext cx="3003579" cy="369332"/>
          </a:xfrm>
          <a:prstGeom prst="rect">
            <a:avLst/>
          </a:prstGeom>
        </p:spPr>
        <p:txBody>
          <a:bodyPr wrap="none">
            <a:spAutoFit/>
          </a:bodyPr>
          <a:lstStyle/>
          <a:p>
            <a:r>
              <a:rPr lang="en-US" altLang="en-US" dirty="0" smtClean="0"/>
              <a:t>Figure 10.42 Country domains</a:t>
            </a:r>
            <a:endParaRPr lang="en-US" dirty="0"/>
          </a:p>
        </p:txBody>
      </p:sp>
    </p:spTree>
    <p:extLst>
      <p:ext uri="{BB962C8B-B14F-4D97-AF65-F5344CB8AC3E}">
        <p14:creationId xmlns:p14="http://schemas.microsoft.com/office/powerpoint/2010/main" xmlns="" val="3055675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244B61-5793-460A-BE8A-680235EE36C9}"/>
              </a:ext>
            </a:extLst>
          </p:cNvPr>
          <p:cNvSpPr>
            <a:spLocks noGrp="1"/>
          </p:cNvSpPr>
          <p:nvPr>
            <p:ph type="title"/>
          </p:nvPr>
        </p:nvSpPr>
        <p:spPr/>
        <p:txBody>
          <a:bodyPr/>
          <a:lstStyle/>
          <a:p>
            <a:r>
              <a:rPr lang="en-US" i="0" dirty="0"/>
              <a:t>Table 10.12 Generic domain labels</a:t>
            </a:r>
          </a:p>
        </p:txBody>
      </p:sp>
      <p:graphicFrame>
        <p:nvGraphicFramePr>
          <p:cNvPr id="7" name="Table 2">
            <a:extLst>
              <a:ext uri="{FF2B5EF4-FFF2-40B4-BE49-F238E27FC236}">
                <a16:creationId xmlns:a16="http://schemas.microsoft.com/office/drawing/2014/main" xmlns="" id="{C69DE1F8-0099-4466-8785-16EFF91FA383}"/>
              </a:ext>
            </a:extLst>
          </p:cNvPr>
          <p:cNvGraphicFramePr>
            <a:graphicFrameLocks noGrp="1"/>
          </p:cNvGraphicFramePr>
          <p:nvPr>
            <p:extLst>
              <p:ext uri="{D42A27DB-BD31-4B8C-83A1-F6EECF244321}">
                <p14:modId xmlns:p14="http://schemas.microsoft.com/office/powerpoint/2010/main" xmlns="" val="2614500974"/>
              </p:ext>
            </p:extLst>
          </p:nvPr>
        </p:nvGraphicFramePr>
        <p:xfrm>
          <a:off x="487680" y="1305560"/>
          <a:ext cx="11216640" cy="296672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xmlns="" val="635442858"/>
                    </a:ext>
                  </a:extLst>
                </a:gridCol>
                <a:gridCol w="4023360">
                  <a:extLst>
                    <a:ext uri="{9D8B030D-6E8A-4147-A177-3AD203B41FA5}">
                      <a16:colId xmlns:a16="http://schemas.microsoft.com/office/drawing/2014/main" xmlns="" val="4151832940"/>
                    </a:ext>
                  </a:extLst>
                </a:gridCol>
                <a:gridCol w="1584960">
                  <a:extLst>
                    <a:ext uri="{9D8B030D-6E8A-4147-A177-3AD203B41FA5}">
                      <a16:colId xmlns:a16="http://schemas.microsoft.com/office/drawing/2014/main" xmlns="" val="84858600"/>
                    </a:ext>
                  </a:extLst>
                </a:gridCol>
                <a:gridCol w="4023360">
                  <a:extLst>
                    <a:ext uri="{9D8B030D-6E8A-4147-A177-3AD203B41FA5}">
                      <a16:colId xmlns:a16="http://schemas.microsoft.com/office/drawing/2014/main" xmlns="" val="2557920048"/>
                    </a:ext>
                  </a:extLst>
                </a:gridCol>
              </a:tblGrid>
              <a:tr h="370840">
                <a:tc>
                  <a:txBody>
                    <a:bodyPr/>
                    <a:lstStyle/>
                    <a:p>
                      <a:pPr algn="ctr"/>
                      <a:r>
                        <a:rPr lang="en-IN" sz="1800" b="0" i="1" u="none" strike="noStrike" kern="1200" baseline="0" dirty="0">
                          <a:solidFill>
                            <a:schemeClr val="tx1"/>
                          </a:solidFill>
                          <a:latin typeface="+mj-lt"/>
                          <a:ea typeface="+mn-ea"/>
                          <a:cs typeface="+mn-cs"/>
                        </a:rPr>
                        <a:t>Label</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800" b="0" i="1" dirty="0">
                          <a:solidFill>
                            <a:schemeClr val="tx1"/>
                          </a:solidFill>
                          <a:latin typeface="+mj-lt"/>
                        </a:rPr>
                        <a:t>Description</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800" b="0" i="1" dirty="0">
                          <a:solidFill>
                            <a:schemeClr val="tx1"/>
                          </a:solidFill>
                          <a:latin typeface="+mj-lt"/>
                        </a:rPr>
                        <a:t>Label</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800" b="0" i="1" dirty="0">
                          <a:solidFill>
                            <a:schemeClr val="tx1"/>
                          </a:solidFill>
                          <a:latin typeface="+mj-lt"/>
                        </a:rPr>
                        <a:t>Description</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xmlns="" val="2763460802"/>
                  </a:ext>
                </a:extLst>
              </a:tr>
              <a:tr h="370840">
                <a:tc>
                  <a:txBody>
                    <a:bodyPr/>
                    <a:lstStyle/>
                    <a:p>
                      <a:r>
                        <a:rPr lang="en-IN" sz="1800" b="1" i="0" dirty="0">
                          <a:latin typeface="+mj-lt"/>
                        </a:rPr>
                        <a:t>aero</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1800" i="0" dirty="0">
                          <a:latin typeface="+mj-lt"/>
                        </a:rPr>
                        <a:t>Airlines and aerospace</a:t>
                      </a:r>
                      <a:endParaRPr lang="en-IN" sz="1800" i="0" dirty="0">
                        <a:latin typeface="+mj-lt"/>
                      </a:endParaRP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int</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International organizations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173017993"/>
                  </a:ext>
                </a:extLst>
              </a:tr>
              <a:tr h="370840">
                <a:tc>
                  <a:txBody>
                    <a:bodyPr/>
                    <a:lstStyle/>
                    <a:p>
                      <a:r>
                        <a:rPr lang="en-IN" sz="1800" b="1" i="0" dirty="0">
                          <a:latin typeface="+mj-lt"/>
                        </a:rPr>
                        <a:t>biz</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Businesses or firms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mil</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Military groups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1024067612"/>
                  </a:ext>
                </a:extLst>
              </a:tr>
              <a:tr h="370840">
                <a:tc>
                  <a:txBody>
                    <a:bodyPr/>
                    <a:lstStyle/>
                    <a:p>
                      <a:r>
                        <a:rPr lang="en-IN" sz="1800" b="1" i="0" dirty="0">
                          <a:latin typeface="+mj-lt"/>
                        </a:rPr>
                        <a:t>com</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Commercial organizations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museum</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Museum</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3305594667"/>
                  </a:ext>
                </a:extLst>
              </a:tr>
              <a:tr h="370840">
                <a:tc>
                  <a:txBody>
                    <a:bodyPr/>
                    <a:lstStyle/>
                    <a:p>
                      <a:r>
                        <a:rPr lang="en-IN" sz="1800" b="1" i="0" dirty="0">
                          <a:latin typeface="+mj-lt"/>
                        </a:rPr>
                        <a:t>coop</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1800" i="0" dirty="0">
                          <a:latin typeface="+mj-lt"/>
                        </a:rPr>
                        <a:t>Cooperative organizations</a:t>
                      </a:r>
                      <a:endParaRPr lang="en-IN" sz="1800" i="0" dirty="0">
                        <a:latin typeface="+mj-lt"/>
                      </a:endParaRP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name</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Personal names (individuals)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2164704702"/>
                  </a:ext>
                </a:extLst>
              </a:tr>
              <a:tr h="370840">
                <a:tc>
                  <a:txBody>
                    <a:bodyPr/>
                    <a:lstStyle/>
                    <a:p>
                      <a:r>
                        <a:rPr lang="en-IN" sz="1800" b="1" i="0" dirty="0">
                          <a:latin typeface="+mj-lt"/>
                        </a:rPr>
                        <a:t>edu</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Educational institutions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net</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Network support </a:t>
                      </a:r>
                      <a:r>
                        <a:rPr lang="en-IN" sz="1800" i="0" dirty="0" err="1">
                          <a:latin typeface="+mj-lt"/>
                        </a:rPr>
                        <a:t>centers</a:t>
                      </a:r>
                      <a:endParaRPr lang="en-IN" sz="1800" i="0" dirty="0">
                        <a:latin typeface="+mj-lt"/>
                      </a:endParaRP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274172026"/>
                  </a:ext>
                </a:extLst>
              </a:tr>
              <a:tr h="370840">
                <a:tc>
                  <a:txBody>
                    <a:bodyPr/>
                    <a:lstStyle/>
                    <a:p>
                      <a:r>
                        <a:rPr lang="en-IN" sz="1800" b="1" i="0" dirty="0">
                          <a:latin typeface="+mj-lt"/>
                        </a:rPr>
                        <a:t>gov</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Government institutions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org</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err="1">
                          <a:latin typeface="+mj-lt"/>
                        </a:rPr>
                        <a:t>Nonprofit</a:t>
                      </a:r>
                      <a:r>
                        <a:rPr lang="en-IN" sz="1800" i="0" dirty="0">
                          <a:latin typeface="+mj-lt"/>
                        </a:rPr>
                        <a:t> organizations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2028040926"/>
                  </a:ext>
                </a:extLst>
              </a:tr>
              <a:tr h="370840">
                <a:tc>
                  <a:txBody>
                    <a:bodyPr/>
                    <a:lstStyle/>
                    <a:p>
                      <a:r>
                        <a:rPr lang="en-IN" sz="1800" b="1" i="0" dirty="0">
                          <a:latin typeface="+mj-lt"/>
                        </a:rPr>
                        <a:t>info</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Information service providers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pro</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Professional organizations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791579760"/>
                  </a:ext>
                </a:extLst>
              </a:tr>
            </a:tbl>
          </a:graphicData>
        </a:graphic>
      </p:graphicFrame>
      <p:sp>
        <p:nvSpPr>
          <p:cNvPr id="6" name="Slide Number Placeholder 3">
            <a:extLst>
              <a:ext uri="{FF2B5EF4-FFF2-40B4-BE49-F238E27FC236}">
                <a16:creationId xmlns:a16="http://schemas.microsoft.com/office/drawing/2014/main" xmlns="" id="{9F5113AB-15E8-4F59-87C8-994D00A392BC}"/>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p14="http://schemas.microsoft.com/office/powerpoint/2010/main" xmlns="" val="22577352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457200" y="558800"/>
            <a:ext cx="11277600" cy="678611"/>
          </a:xfrm>
        </p:spPr>
        <p:txBody>
          <a:bodyPr/>
          <a:lstStyle/>
          <a:p>
            <a:r>
              <a:rPr lang="en-US" sz="3200" dirty="0"/>
              <a:t>Resolution</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a:defRPr/>
            </a:pPr>
            <a:r>
              <a:rPr lang="en-US" dirty="0">
                <a:solidFill>
                  <a:srgbClr val="FF0000"/>
                </a:solidFill>
              </a:rPr>
              <a:t>Mapping a name to an address is called name-address resolution</a:t>
            </a:r>
            <a:r>
              <a:rPr lang="en-US" dirty="0" smtClean="0"/>
              <a:t>.</a:t>
            </a:r>
          </a:p>
          <a:p>
            <a:pPr>
              <a:defRPr/>
            </a:pPr>
            <a:r>
              <a:rPr lang="en-US" dirty="0" smtClean="0"/>
              <a:t>A </a:t>
            </a:r>
            <a:r>
              <a:rPr lang="en-US" dirty="0"/>
              <a:t>host that needs to map an address to a name or a name to an address calls a DNS client called a </a:t>
            </a:r>
            <a:r>
              <a:rPr lang="en-US" dirty="0" smtClean="0"/>
              <a:t>resolver. </a:t>
            </a:r>
          </a:p>
          <a:p>
            <a:pPr>
              <a:defRPr/>
            </a:pPr>
            <a:r>
              <a:rPr lang="en-US" dirty="0" smtClean="0"/>
              <a:t>When a client (such as a web browser) needs to resolve a domain name (e.g., www.example.com), it sends a DNS query to a resolver(local server also known as DNS client).</a:t>
            </a:r>
          </a:p>
          <a:p>
            <a:pPr>
              <a:defRPr/>
            </a:pPr>
            <a:r>
              <a:rPr lang="en-US" dirty="0" smtClean="0"/>
              <a:t>The </a:t>
            </a:r>
            <a:r>
              <a:rPr lang="en-US" dirty="0"/>
              <a:t>resolver accesses the closest DNS server with a mapping request. </a:t>
            </a:r>
            <a:endParaRPr lang="en-US" dirty="0" smtClean="0"/>
          </a:p>
          <a:p>
            <a:pPr>
              <a:defRPr/>
            </a:pPr>
            <a:r>
              <a:rPr lang="en-US" dirty="0" smtClean="0"/>
              <a:t>If </a:t>
            </a:r>
            <a:r>
              <a:rPr lang="en-US" dirty="0"/>
              <a:t>the server has the information, it satisfies the resolver; otherwise, it either refers the resolver to other servers or asks other servers to provide the information. </a:t>
            </a:r>
            <a:endParaRPr lang="en-US" dirty="0" smtClean="0"/>
          </a:p>
          <a:p>
            <a:pPr>
              <a:buNone/>
              <a:defRPr/>
            </a:pPr>
            <a:r>
              <a:rPr lang="en-US" dirty="0" smtClean="0"/>
              <a:t>Types of Resolution:</a:t>
            </a:r>
          </a:p>
          <a:p>
            <a:pPr lvl="1">
              <a:buFont typeface="Wingdings" pitchFamily="2" charset="2"/>
              <a:buChar char="ü"/>
              <a:defRPr/>
            </a:pPr>
            <a:r>
              <a:rPr lang="en-US" altLang="en-US" dirty="0" smtClean="0"/>
              <a:t>Recursive resolution</a:t>
            </a:r>
          </a:p>
          <a:p>
            <a:pPr lvl="1">
              <a:buFont typeface="Wingdings" pitchFamily="2" charset="2"/>
              <a:buChar char="ü"/>
              <a:defRPr/>
            </a:pPr>
            <a:r>
              <a:rPr lang="en-US" altLang="en-US" dirty="0" smtClean="0"/>
              <a:t>Iterative resolution</a:t>
            </a:r>
            <a:endParaRPr lang="en-US" dirty="0" smtClean="0"/>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84</a:t>
            </a:fld>
            <a:endParaRPr lang="en-US"/>
          </a:p>
        </p:txBody>
      </p:sp>
    </p:spTree>
    <p:extLst>
      <p:ext uri="{BB962C8B-B14F-4D97-AF65-F5344CB8AC3E}">
        <p14:creationId xmlns:p14="http://schemas.microsoft.com/office/powerpoint/2010/main" xmlns="" val="678076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457200" y="304801"/>
            <a:ext cx="11277600" cy="678611"/>
          </a:xfrm>
        </p:spPr>
        <p:txBody>
          <a:bodyPr/>
          <a:lstStyle/>
          <a:p>
            <a:r>
              <a:rPr lang="en-US" altLang="en-US" dirty="0">
                <a:solidFill>
                  <a:schemeClr val="tx1"/>
                </a:solidFill>
              </a:rPr>
              <a:t>Figure 10.43 Recursive resolution</a:t>
            </a:r>
          </a:p>
        </p:txBody>
      </p:sp>
      <p:pic>
        <p:nvPicPr>
          <p:cNvPr id="9" name="Picture 2" descr="A diagram illustrates the mechanism of recursive resolution.">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272024" y="948855"/>
            <a:ext cx="11207689" cy="274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85</a:t>
            </a:fld>
            <a:endParaRPr lang="en-US"/>
          </a:p>
        </p:txBody>
      </p:sp>
      <p:sp>
        <p:nvSpPr>
          <p:cNvPr id="8" name="TextBox 7"/>
          <p:cNvSpPr txBox="1"/>
          <p:nvPr/>
        </p:nvSpPr>
        <p:spPr>
          <a:xfrm>
            <a:off x="355600" y="4072467"/>
            <a:ext cx="11582400" cy="923330"/>
          </a:xfrm>
          <a:prstGeom prst="rect">
            <a:avLst/>
          </a:prstGeom>
          <a:noFill/>
        </p:spPr>
        <p:txBody>
          <a:bodyPr wrap="square" rtlCol="0">
            <a:spAutoFit/>
          </a:bodyPr>
          <a:lstStyle/>
          <a:p>
            <a:r>
              <a:rPr lang="en-US" dirty="0" smtClean="0"/>
              <a:t>When a client (such as a web browser) needs to resolve a domain name (e.g., www.example.com), it sends a DNS query to a recursive resolver(local server).</a:t>
            </a:r>
          </a:p>
          <a:p>
            <a:r>
              <a:rPr lang="en-US" dirty="0" smtClean="0"/>
              <a:t>The resolver performs the entire query process and provides a final answer to the client.</a:t>
            </a:r>
          </a:p>
        </p:txBody>
      </p:sp>
    </p:spTree>
    <p:extLst>
      <p:ext uri="{BB962C8B-B14F-4D97-AF65-F5344CB8AC3E}">
        <p14:creationId xmlns:p14="http://schemas.microsoft.com/office/powerpoint/2010/main" xmlns="" val="2360009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in Recursive Resolution</a:t>
            </a:r>
            <a:endParaRPr lang="en-US" dirty="0"/>
          </a:p>
        </p:txBody>
      </p:sp>
      <p:sp>
        <p:nvSpPr>
          <p:cNvPr id="3" name="Content Placeholder 2"/>
          <p:cNvSpPr>
            <a:spLocks noGrp="1"/>
          </p:cNvSpPr>
          <p:nvPr>
            <p:ph sz="quarter" idx="11"/>
          </p:nvPr>
        </p:nvSpPr>
        <p:spPr>
          <a:xfrm>
            <a:off x="457200" y="1005778"/>
            <a:ext cx="11277600" cy="5225690"/>
          </a:xfrm>
        </p:spPr>
        <p:txBody>
          <a:bodyPr/>
          <a:lstStyle/>
          <a:p>
            <a:pPr marL="473075" indent="-342900">
              <a:buFont typeface="+mj-lt"/>
              <a:buAutoNum type="arabicPeriod"/>
            </a:pPr>
            <a:r>
              <a:rPr lang="en-US" sz="2000" b="1" dirty="0" smtClean="0"/>
              <a:t>Initial Query</a:t>
            </a:r>
            <a:r>
              <a:rPr lang="en-US" sz="2000" dirty="0" smtClean="0"/>
              <a:t>: The recursive resolver receives the DNS query from the client and starts the resolution process.</a:t>
            </a:r>
          </a:p>
          <a:p>
            <a:pPr marL="473075" indent="-342900">
              <a:buFont typeface="+mj-lt"/>
              <a:buAutoNum type="arabicPeriod"/>
            </a:pPr>
            <a:r>
              <a:rPr lang="en-US" sz="2000" b="1" dirty="0" smtClean="0"/>
              <a:t>Query Root Name Servers</a:t>
            </a:r>
            <a:r>
              <a:rPr lang="en-US" sz="2000" dirty="0" smtClean="0"/>
              <a:t>: The resolver queries one of the root name servers. Root servers do not have information about specific domain names but can direct the resolver to the appropriate Top-Level Domain (TLD) name servers.</a:t>
            </a:r>
          </a:p>
          <a:p>
            <a:pPr marL="473075" indent="-342900">
              <a:buFont typeface="+mj-lt"/>
              <a:buAutoNum type="arabicPeriod"/>
            </a:pPr>
            <a:r>
              <a:rPr lang="en-US" sz="2000" b="1" dirty="0" smtClean="0"/>
              <a:t>Query TLD Name Servers</a:t>
            </a:r>
            <a:r>
              <a:rPr lang="en-US" sz="2000" dirty="0" smtClean="0"/>
              <a:t>: The root name server responds with the address of the TLD name servers (e.g., for .com). The recursive resolver then queries one of these TLD name servers to get information about the authoritative name servers for the domain.</a:t>
            </a:r>
          </a:p>
          <a:p>
            <a:pPr marL="473075" indent="-342900">
              <a:buFont typeface="+mj-lt"/>
              <a:buAutoNum type="arabicPeriod"/>
            </a:pPr>
            <a:r>
              <a:rPr lang="en-US" sz="2000" b="1" dirty="0" smtClean="0"/>
              <a:t>Query Authoritative Name Servers</a:t>
            </a:r>
            <a:r>
              <a:rPr lang="en-US" sz="2000" dirty="0" smtClean="0"/>
              <a:t>: The TLD name server responds with the addresses of the authoritative name servers for the domain (e.g., ns1.example.com). The recursive resolver then queries one of these authoritative servers.</a:t>
            </a:r>
          </a:p>
          <a:p>
            <a:pPr marL="473075" indent="-342900">
              <a:buFont typeface="+mj-lt"/>
              <a:buAutoNum type="arabicPeriod"/>
            </a:pPr>
            <a:r>
              <a:rPr lang="en-US" sz="2000" b="1" dirty="0" smtClean="0"/>
              <a:t>Retrieve DNS </a:t>
            </a:r>
            <a:r>
              <a:rPr lang="en-US" sz="2000" b="1" dirty="0" err="1" smtClean="0"/>
              <a:t>Records</a:t>
            </a:r>
            <a:r>
              <a:rPr lang="en-US" sz="2000" dirty="0" err="1" smtClean="0"/>
              <a:t>:The</a:t>
            </a:r>
            <a:r>
              <a:rPr lang="en-US" sz="2000" dirty="0" smtClean="0"/>
              <a:t> authoritative name server for the domain responds with the requested DNS records (e.g., the A record for www.example.com, which contains the IP address).</a:t>
            </a:r>
          </a:p>
          <a:p>
            <a:pPr marL="473075" indent="-342900">
              <a:buFont typeface="+mj-lt"/>
              <a:buAutoNum type="arabicPeriod"/>
            </a:pPr>
            <a:r>
              <a:rPr lang="en-US" sz="2000" b="1" dirty="0" smtClean="0"/>
              <a:t>Return Response to Client</a:t>
            </a:r>
            <a:r>
              <a:rPr lang="en-US" sz="2000" dirty="0" smtClean="0"/>
              <a:t>: The recursive resolver returns the final </a:t>
            </a:r>
            <a:r>
              <a:rPr lang="en-US" sz="2000" dirty="0" smtClean="0">
                <a:solidFill>
                  <a:srgbClr val="FF0000"/>
                </a:solidFill>
              </a:rPr>
              <a:t>DNS records </a:t>
            </a:r>
            <a:r>
              <a:rPr lang="en-US" sz="2000" dirty="0" smtClean="0"/>
              <a:t>to the client. It also caches the response for future queries, which helps to speed up subsequent lookups and reduce load on authoritative servers.</a:t>
            </a:r>
          </a:p>
          <a:p>
            <a:endParaRPr lang="en-US" sz="1400" dirty="0"/>
          </a:p>
        </p:txBody>
      </p:sp>
      <p:sp>
        <p:nvSpPr>
          <p:cNvPr id="6" name="Slide Number Placeholder 5"/>
          <p:cNvSpPr>
            <a:spLocks noGrp="1"/>
          </p:cNvSpPr>
          <p:nvPr>
            <p:ph type="sldNum" sz="quarter" idx="10"/>
          </p:nvPr>
        </p:nvSpPr>
        <p:spPr/>
        <p:txBody>
          <a:bodyPr/>
          <a:lstStyle/>
          <a:p>
            <a:fld id="{68151E55-6873-49E2-B8D5-2F265E6F1973}"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457200" y="304801"/>
            <a:ext cx="11277600" cy="678611"/>
          </a:xfrm>
        </p:spPr>
        <p:txBody>
          <a:bodyPr/>
          <a:lstStyle/>
          <a:p>
            <a:r>
              <a:rPr lang="en-US" altLang="en-US" dirty="0">
                <a:solidFill>
                  <a:schemeClr val="tx1"/>
                </a:solidFill>
              </a:rPr>
              <a:t>Figure 10.44 Iterative resolution</a:t>
            </a:r>
          </a:p>
        </p:txBody>
      </p:sp>
      <p:pic>
        <p:nvPicPr>
          <p:cNvPr id="9" name="Picture 2" descr="A diagram illustrates the mechanism of iterative resolution.">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254371" y="1041164"/>
            <a:ext cx="11700192" cy="347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87</a:t>
            </a:fld>
            <a:endParaRPr lang="en-US"/>
          </a:p>
        </p:txBody>
      </p:sp>
      <p:sp>
        <p:nvSpPr>
          <p:cNvPr id="8" name="TextBox 7"/>
          <p:cNvSpPr txBox="1"/>
          <p:nvPr/>
        </p:nvSpPr>
        <p:spPr>
          <a:xfrm>
            <a:off x="313267" y="4936067"/>
            <a:ext cx="11379200" cy="1200329"/>
          </a:xfrm>
          <a:prstGeom prst="rect">
            <a:avLst/>
          </a:prstGeom>
          <a:noFill/>
        </p:spPr>
        <p:txBody>
          <a:bodyPr wrap="square" rtlCol="0">
            <a:spAutoFit/>
          </a:bodyPr>
          <a:lstStyle/>
          <a:p>
            <a:pPr>
              <a:buFont typeface="Wingdings" pitchFamily="2" charset="2"/>
              <a:buChar char="ü"/>
            </a:pPr>
            <a:r>
              <a:rPr lang="en-US" dirty="0" smtClean="0"/>
              <a:t>DNS resolver (or client) performs a series of steps to resolve a domain name, relying on a chain of referrals rather than performing the entire resolution process itself. </a:t>
            </a:r>
          </a:p>
          <a:p>
            <a:pPr>
              <a:buFont typeface="Wingdings" pitchFamily="2" charset="2"/>
              <a:buChar char="ü"/>
            </a:pPr>
            <a:r>
              <a:rPr lang="en-US" dirty="0" smtClean="0"/>
              <a:t>This approach contrasts with recursive resolution, where the resolver handles the entire resolution process on behalf of the client.</a:t>
            </a:r>
            <a:endParaRPr lang="en-US" dirty="0"/>
          </a:p>
        </p:txBody>
      </p:sp>
    </p:spTree>
    <p:extLst>
      <p:ext uri="{BB962C8B-B14F-4D97-AF65-F5344CB8AC3E}">
        <p14:creationId xmlns:p14="http://schemas.microsoft.com/office/powerpoint/2010/main" xmlns="" val="4881753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smtClean="0">
                <a:solidFill>
                  <a:schemeClr val="tx1"/>
                </a:solidFill>
              </a:rPr>
              <a:t>Iterative resolution</a:t>
            </a:r>
            <a:endParaRPr lang="en-US" sz="3200" dirty="0"/>
          </a:p>
        </p:txBody>
      </p:sp>
      <p:sp>
        <p:nvSpPr>
          <p:cNvPr id="3" name="Content Placeholder 2"/>
          <p:cNvSpPr>
            <a:spLocks noGrp="1"/>
          </p:cNvSpPr>
          <p:nvPr>
            <p:ph sz="quarter" idx="11"/>
          </p:nvPr>
        </p:nvSpPr>
        <p:spPr>
          <a:xfrm>
            <a:off x="541867" y="1185334"/>
            <a:ext cx="11277600" cy="4495800"/>
          </a:xfrm>
        </p:spPr>
        <p:txBody>
          <a:bodyPr/>
          <a:lstStyle/>
          <a:p>
            <a:pPr marL="587375" indent="-457200">
              <a:buFont typeface="+mj-lt"/>
              <a:buAutoNum type="arabicPeriod"/>
            </a:pPr>
            <a:r>
              <a:rPr lang="en-US" b="1" dirty="0" smtClean="0"/>
              <a:t>Client: </a:t>
            </a:r>
            <a:r>
              <a:rPr lang="en-US" dirty="0" smtClean="0"/>
              <a:t>sends a DNS query to a DNS resolver(Local server) to resolve a domain name </a:t>
            </a:r>
          </a:p>
          <a:p>
            <a:pPr marL="587375" indent="-457200">
              <a:buFont typeface="+mj-lt"/>
              <a:buAutoNum type="arabicPeriod"/>
            </a:pPr>
            <a:r>
              <a:rPr lang="en-US" b="1" dirty="0" smtClean="0"/>
              <a:t>Local DNS Server</a:t>
            </a:r>
            <a:r>
              <a:rPr lang="en-US" dirty="0" smtClean="0"/>
              <a:t> (or resolver):If it doesn’t have the result cached, it queries a root name server.</a:t>
            </a:r>
          </a:p>
          <a:p>
            <a:pPr marL="587375" indent="-457200">
              <a:buFont typeface="+mj-lt"/>
              <a:buAutoNum type="arabicPeriod"/>
            </a:pPr>
            <a:r>
              <a:rPr lang="en-US" b="1" dirty="0" smtClean="0"/>
              <a:t>Root Name Server</a:t>
            </a:r>
            <a:r>
              <a:rPr lang="en-US" dirty="0" smtClean="0"/>
              <a:t>: Responds with a referral to the TLD name servers.</a:t>
            </a:r>
          </a:p>
          <a:p>
            <a:pPr marL="587375" indent="-457200">
              <a:buFont typeface="+mj-lt"/>
              <a:buAutoNum type="arabicPeriod"/>
            </a:pPr>
            <a:r>
              <a:rPr lang="en-US" b="1" dirty="0" smtClean="0"/>
              <a:t>Local DNS Server</a:t>
            </a:r>
            <a:r>
              <a:rPr lang="en-US" dirty="0" smtClean="0"/>
              <a:t>: Queries one of the TLD name servers.</a:t>
            </a:r>
          </a:p>
          <a:p>
            <a:pPr marL="587375" indent="-457200">
              <a:buFont typeface="+mj-lt"/>
              <a:buAutoNum type="arabicPeriod"/>
            </a:pPr>
            <a:r>
              <a:rPr lang="en-US" b="1" dirty="0" smtClean="0"/>
              <a:t>TLD Name Server</a:t>
            </a:r>
            <a:r>
              <a:rPr lang="en-US" dirty="0" smtClean="0"/>
              <a:t>: Responds with a referral to the authoritative name servers.</a:t>
            </a:r>
          </a:p>
          <a:p>
            <a:pPr marL="587375" indent="-457200">
              <a:buFont typeface="+mj-lt"/>
              <a:buAutoNum type="arabicPeriod"/>
            </a:pPr>
            <a:r>
              <a:rPr lang="en-US" b="1" dirty="0" smtClean="0"/>
              <a:t>Local DNS Server</a:t>
            </a:r>
            <a:r>
              <a:rPr lang="en-US" dirty="0" smtClean="0"/>
              <a:t>: Queries the authoritative name servers.</a:t>
            </a:r>
          </a:p>
          <a:p>
            <a:pPr marL="587375" indent="-457200">
              <a:buFont typeface="+mj-lt"/>
              <a:buAutoNum type="arabicPeriod"/>
            </a:pPr>
            <a:r>
              <a:rPr lang="en-US" b="1" dirty="0" smtClean="0"/>
              <a:t>Authoritative Name Server</a:t>
            </a:r>
            <a:r>
              <a:rPr lang="en-US" dirty="0" smtClean="0"/>
              <a:t>: Responds with the final DNS record.</a:t>
            </a:r>
          </a:p>
          <a:p>
            <a:pPr marL="587375" indent="-457200">
              <a:buFont typeface="+mj-lt"/>
              <a:buAutoNum type="arabicPeriod"/>
            </a:pPr>
            <a:r>
              <a:rPr lang="en-US" b="1" dirty="0" smtClean="0"/>
              <a:t>Local DNS Server</a:t>
            </a:r>
            <a:r>
              <a:rPr lang="en-US" dirty="0" smtClean="0"/>
              <a:t>: Returns the IP address to the client and caches the result.</a:t>
            </a:r>
          </a:p>
          <a:p>
            <a:endParaRPr lang="en-US" sz="2000" dirty="0"/>
          </a:p>
        </p:txBody>
      </p:sp>
      <p:sp>
        <p:nvSpPr>
          <p:cNvPr id="6" name="Slide Number Placeholder 5"/>
          <p:cNvSpPr>
            <a:spLocks noGrp="1"/>
          </p:cNvSpPr>
          <p:nvPr>
            <p:ph type="sldNum" sz="quarter" idx="10"/>
          </p:nvPr>
        </p:nvSpPr>
        <p:spPr/>
        <p:txBody>
          <a:bodyPr/>
          <a:lstStyle/>
          <a:p>
            <a:fld id="{68151E55-6873-49E2-B8D5-2F265E6F1973}"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step-by-step breakdown of the iterative resolution process with example</a:t>
            </a:r>
            <a:endParaRPr lang="en-US" sz="2800" dirty="0"/>
          </a:p>
        </p:txBody>
      </p:sp>
      <p:sp>
        <p:nvSpPr>
          <p:cNvPr id="3" name="Content Placeholder 2"/>
          <p:cNvSpPr>
            <a:spLocks noGrp="1"/>
          </p:cNvSpPr>
          <p:nvPr>
            <p:ph sz="quarter" idx="11"/>
          </p:nvPr>
        </p:nvSpPr>
        <p:spPr/>
        <p:txBody>
          <a:bodyPr/>
          <a:lstStyle/>
          <a:p>
            <a:pPr marL="587375" indent="-457200">
              <a:buFont typeface="+mj-lt"/>
              <a:buAutoNum type="arabicPeriod"/>
            </a:pPr>
            <a:r>
              <a:rPr lang="en-US" b="1" dirty="0" smtClean="0"/>
              <a:t>Client</a:t>
            </a:r>
            <a:r>
              <a:rPr lang="en-US" dirty="0" smtClean="0"/>
              <a:t> initiates a DNS query for </a:t>
            </a:r>
            <a:r>
              <a:rPr lang="en-US" dirty="0" smtClean="0">
                <a:hlinkClick r:id="rId2"/>
              </a:rPr>
              <a:t>www.example.com</a:t>
            </a:r>
            <a:r>
              <a:rPr lang="en-US" dirty="0" smtClean="0"/>
              <a:t>.</a:t>
            </a:r>
          </a:p>
          <a:p>
            <a:pPr marL="587375" indent="-457200">
              <a:buFont typeface="+mj-lt"/>
              <a:buAutoNum type="arabicPeriod"/>
            </a:pPr>
            <a:r>
              <a:rPr lang="en-US" b="1" dirty="0" smtClean="0"/>
              <a:t>Local DNS Server</a:t>
            </a:r>
            <a:r>
              <a:rPr lang="en-US" dirty="0" smtClean="0"/>
              <a:t> (or resolver):If it doesn’t have the result cached, it queries a root name server.</a:t>
            </a:r>
          </a:p>
          <a:p>
            <a:pPr marL="587375" indent="-457200">
              <a:buFont typeface="+mj-lt"/>
              <a:buAutoNum type="arabicPeriod"/>
            </a:pPr>
            <a:r>
              <a:rPr lang="en-US" b="1" dirty="0" smtClean="0"/>
              <a:t>Root Name Server</a:t>
            </a:r>
            <a:r>
              <a:rPr lang="en-US" dirty="0" smtClean="0"/>
              <a:t>: Responds with a referral to the .com TLD name servers.</a:t>
            </a:r>
          </a:p>
          <a:p>
            <a:pPr marL="587375" indent="-457200">
              <a:buFont typeface="+mj-lt"/>
              <a:buAutoNum type="arabicPeriod"/>
            </a:pPr>
            <a:r>
              <a:rPr lang="en-US" b="1" dirty="0" smtClean="0"/>
              <a:t>Local DNS Server</a:t>
            </a:r>
            <a:r>
              <a:rPr lang="en-US" dirty="0" smtClean="0"/>
              <a:t>: Queries one of the .com TLD name servers.</a:t>
            </a:r>
          </a:p>
          <a:p>
            <a:pPr marL="587375" indent="-457200">
              <a:buFont typeface="+mj-lt"/>
              <a:buAutoNum type="arabicPeriod"/>
            </a:pPr>
            <a:r>
              <a:rPr lang="en-US" b="1" dirty="0" smtClean="0"/>
              <a:t>TLD Name Server</a:t>
            </a:r>
            <a:r>
              <a:rPr lang="en-US" dirty="0" smtClean="0"/>
              <a:t>: Responds with a referral to the authoritative name servers for example.com.</a:t>
            </a:r>
          </a:p>
          <a:p>
            <a:pPr marL="587375" indent="-457200">
              <a:buFont typeface="+mj-lt"/>
              <a:buAutoNum type="arabicPeriod"/>
            </a:pPr>
            <a:r>
              <a:rPr lang="en-US" b="1" dirty="0" smtClean="0"/>
              <a:t>Local DNS Server</a:t>
            </a:r>
            <a:r>
              <a:rPr lang="en-US" dirty="0" smtClean="0"/>
              <a:t>: Queries the authoritative name servers for example.com.</a:t>
            </a:r>
          </a:p>
          <a:p>
            <a:pPr marL="587375" indent="-457200">
              <a:buFont typeface="+mj-lt"/>
              <a:buAutoNum type="arabicPeriod"/>
            </a:pPr>
            <a:r>
              <a:rPr lang="en-US" b="1" dirty="0" smtClean="0"/>
              <a:t>Authoritative Name Server</a:t>
            </a:r>
            <a:r>
              <a:rPr lang="en-US" dirty="0" smtClean="0"/>
              <a:t>: Responds with the final DNS record for www.example.com (e.g., its IP address).</a:t>
            </a:r>
          </a:p>
          <a:p>
            <a:pPr marL="587375" indent="-457200">
              <a:buFont typeface="+mj-lt"/>
              <a:buAutoNum type="arabicPeriod"/>
            </a:pPr>
            <a:r>
              <a:rPr lang="en-US" b="1" dirty="0" smtClean="0"/>
              <a:t>Local DNS Server</a:t>
            </a:r>
            <a:r>
              <a:rPr lang="en-US" dirty="0" smtClean="0"/>
              <a:t>: Returns the IP address to the client and caches the result.</a:t>
            </a:r>
          </a:p>
          <a:p>
            <a:endParaRPr lang="en-US" dirty="0" smtClean="0"/>
          </a:p>
        </p:txBody>
      </p:sp>
      <p:sp>
        <p:nvSpPr>
          <p:cNvPr id="6" name="Slide Number Placeholder 5"/>
          <p:cNvSpPr>
            <a:spLocks noGrp="1"/>
          </p:cNvSpPr>
          <p:nvPr>
            <p:ph type="sldNum" sz="quarter" idx="10"/>
          </p:nvPr>
        </p:nvSpPr>
        <p:spPr/>
        <p:txBody>
          <a:bodyPr/>
          <a:lstStyle/>
          <a:p>
            <a:fld id="{68151E55-6873-49E2-B8D5-2F265E6F1973}"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025" y="729615"/>
            <a:ext cx="11029315" cy="754380"/>
          </a:xfrm>
        </p:spPr>
        <p:txBody>
          <a:bodyPr/>
          <a:lstStyle/>
          <a:p>
            <a:r>
              <a:rPr lang="en-IN" altLang="en-US"/>
              <a:t>client - server paradigm</a:t>
            </a:r>
          </a:p>
        </p:txBody>
      </p:sp>
      <p:sp>
        <p:nvSpPr>
          <p:cNvPr id="5" name="Content Placeholder 4"/>
          <p:cNvSpPr>
            <a:spLocks noGrp="1"/>
          </p:cNvSpPr>
          <p:nvPr>
            <p:ph sz="half" idx="1"/>
          </p:nvPr>
        </p:nvSpPr>
        <p:spPr>
          <a:xfrm>
            <a:off x="581215" y="1983534"/>
            <a:ext cx="5194767" cy="3633047"/>
          </a:xfrm>
        </p:spPr>
        <p:txBody>
          <a:bodyPr>
            <a:noAutofit/>
          </a:bodyPr>
          <a:lstStyle/>
          <a:p>
            <a:pPr marL="0" indent="0">
              <a:buFont typeface="Wingdings" panose="05000000000000000000" charset="0"/>
              <a:buNone/>
            </a:pPr>
            <a:r>
              <a:rPr lang="en-IN" altLang="en-US" sz="2400" b="1">
                <a:latin typeface="Georgia" panose="02040502050405020303" charset="0"/>
                <a:cs typeface="Georgia" panose="02040502050405020303" charset="0"/>
              </a:rPr>
              <a:t>Advantages - </a:t>
            </a:r>
          </a:p>
          <a:p>
            <a:pPr>
              <a:buFont typeface="Wingdings" panose="05000000000000000000" charset="0"/>
              <a:buChar char="Ø"/>
            </a:pPr>
            <a:r>
              <a:rPr lang="en-IN" altLang="en-US" sz="2400">
                <a:latin typeface="Georgia" panose="02040502050405020303" charset="0"/>
                <a:cs typeface="Georgia" panose="02040502050405020303" charset="0"/>
              </a:rPr>
              <a:t>Centralized system with all data in a single place.</a:t>
            </a:r>
          </a:p>
          <a:p>
            <a:pPr>
              <a:buFont typeface="Wingdings" panose="05000000000000000000" charset="0"/>
              <a:buChar char="Ø"/>
            </a:pPr>
            <a:r>
              <a:rPr lang="en-IN" altLang="en-US" sz="2400">
                <a:latin typeface="Georgia" panose="02040502050405020303" charset="0"/>
                <a:cs typeface="Georgia" panose="02040502050405020303" charset="0"/>
              </a:rPr>
              <a:t>Cost efficient requires less maintenance cost and Data recovery is possible.</a:t>
            </a:r>
          </a:p>
          <a:p>
            <a:pPr>
              <a:buFont typeface="Wingdings" panose="05000000000000000000" charset="0"/>
              <a:buChar char="Ø"/>
            </a:pPr>
            <a:r>
              <a:rPr lang="en-IN" altLang="en-US" sz="2400">
                <a:latin typeface="Georgia" panose="02040502050405020303" charset="0"/>
                <a:cs typeface="Georgia" panose="02040502050405020303" charset="0"/>
              </a:rPr>
              <a:t>The capacity of the Client and Servers can be changed separately.</a:t>
            </a:r>
          </a:p>
        </p:txBody>
      </p:sp>
      <p:sp>
        <p:nvSpPr>
          <p:cNvPr id="6" name="Content Placeholder 5"/>
          <p:cNvSpPr>
            <a:spLocks noGrp="1"/>
          </p:cNvSpPr>
          <p:nvPr>
            <p:ph sz="half" idx="2"/>
          </p:nvPr>
        </p:nvSpPr>
        <p:spPr>
          <a:xfrm>
            <a:off x="6416062" y="2345478"/>
            <a:ext cx="5194769" cy="3633047"/>
          </a:xfrm>
        </p:spPr>
        <p:txBody>
          <a:bodyPr>
            <a:noAutofit/>
          </a:bodyPr>
          <a:lstStyle/>
          <a:p>
            <a:pPr marL="0" indent="0">
              <a:buNone/>
            </a:pPr>
            <a:r>
              <a:rPr lang="en-IN" altLang="en-US" sz="2400" b="1">
                <a:latin typeface="Georgia" panose="02040502050405020303" charset="0"/>
                <a:cs typeface="Georgia" panose="02040502050405020303" charset="0"/>
              </a:rPr>
              <a:t>Disadvantages</a:t>
            </a:r>
            <a:endParaRPr lang="en-IN" altLang="en-US" sz="2400" b="1"/>
          </a:p>
          <a:p>
            <a:pPr>
              <a:buFont typeface="Wingdings" panose="05000000000000000000" charset="0"/>
              <a:buChar char="Ø"/>
            </a:pPr>
            <a:r>
              <a:rPr lang="en-IN" altLang="en-US" sz="2400">
                <a:latin typeface="Georgia" panose="02040502050405020303" charset="0"/>
                <a:cs typeface="Georgia" panose="02040502050405020303" charset="0"/>
              </a:rPr>
              <a:t>If server is infected with virus then client might also get affected.</a:t>
            </a:r>
          </a:p>
          <a:p>
            <a:pPr>
              <a:buFont typeface="Wingdings" panose="05000000000000000000" charset="0"/>
              <a:buChar char="Ø"/>
            </a:pPr>
            <a:r>
              <a:rPr lang="en-IN" altLang="en-US" sz="2400">
                <a:latin typeface="Georgia" panose="02040502050405020303" charset="0"/>
                <a:cs typeface="Georgia" panose="02040502050405020303" charset="0"/>
              </a:rPr>
              <a:t>Server are prone to Denial of Service (DoS) attacks.</a:t>
            </a:r>
          </a:p>
          <a:p>
            <a:pPr>
              <a:buFont typeface="Wingdings" panose="05000000000000000000" charset="0"/>
              <a:buChar char="Ø"/>
            </a:pPr>
            <a:r>
              <a:rPr lang="en-IN" altLang="en-US" sz="2400">
                <a:latin typeface="Georgia" panose="02040502050405020303" charset="0"/>
                <a:cs typeface="Georgia" panose="02040502050405020303" charset="0"/>
              </a:rPr>
              <a:t>Servers have to handle most of the workload which increases as the number of clients increases.</a:t>
            </a:r>
          </a:p>
        </p:txBody>
      </p:sp>
      <p:sp>
        <p:nvSpPr>
          <p:cNvPr id="7" name="Slide Number Placeholder 6"/>
          <p:cNvSpPr>
            <a:spLocks noGrp="1"/>
          </p:cNvSpPr>
          <p:nvPr>
            <p:ph type="sldNum" sz="quarter" idx="12"/>
          </p:nvPr>
        </p:nvSpPr>
        <p:spPr/>
        <p:txBody>
          <a:bodyPr/>
          <a:lstStyle/>
          <a:p>
            <a:fld id="{3A98EE3D-8CD1-4C3F-BD1C-C98C9596463C}" type="slidenum">
              <a:rPr lang="en-US" smtClean="0"/>
              <a:pPr/>
              <a:t>9</a:t>
            </a:fld>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sz="3200" dirty="0"/>
              <a:t>Resource Records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499533" y="980376"/>
            <a:ext cx="11277600" cy="2880423"/>
          </a:xfrm>
        </p:spPr>
        <p:txBody>
          <a:bodyPr/>
          <a:lstStyle/>
          <a:p>
            <a:pPr>
              <a:defRPr/>
            </a:pPr>
            <a:r>
              <a:rPr lang="en-US" sz="2000" dirty="0" smtClean="0"/>
              <a:t>A resource record is a </a:t>
            </a:r>
            <a:r>
              <a:rPr lang="en-US" sz="2000" dirty="0" smtClean="0">
                <a:solidFill>
                  <a:srgbClr val="FF0000"/>
                </a:solidFill>
              </a:rPr>
              <a:t>5-tuple structure  </a:t>
            </a:r>
            <a:r>
              <a:rPr lang="en-US" sz="2000" dirty="0" smtClean="0"/>
              <a:t>stored in DNS databases. </a:t>
            </a:r>
          </a:p>
          <a:p>
            <a:pPr>
              <a:defRPr/>
            </a:pPr>
            <a:r>
              <a:rPr lang="en-US" sz="2000" dirty="0" smtClean="0"/>
              <a:t>Each record provides specific information about a domain.</a:t>
            </a:r>
          </a:p>
          <a:p>
            <a:pPr>
              <a:defRPr/>
            </a:pPr>
            <a:r>
              <a:rPr lang="en-US" sz="2000" dirty="0" smtClean="0"/>
              <a:t>The </a:t>
            </a:r>
            <a:r>
              <a:rPr lang="en-US" sz="2000" dirty="0"/>
              <a:t>zone information associated with a server is implemented as a set of resource records. </a:t>
            </a:r>
            <a:endParaRPr lang="en-US" sz="2000" dirty="0" smtClean="0"/>
          </a:p>
          <a:p>
            <a:pPr>
              <a:defRPr/>
            </a:pPr>
            <a:r>
              <a:rPr lang="en-US" sz="2000" dirty="0" smtClean="0"/>
              <a:t>5-tuple </a:t>
            </a:r>
            <a:r>
              <a:rPr lang="en-US" sz="2000" dirty="0"/>
              <a:t>structure, as shown below:</a:t>
            </a:r>
          </a:p>
        </p:txBody>
      </p:sp>
      <p:sp>
        <p:nvSpPr>
          <p:cNvPr id="3" name="Content Placeholder 3">
            <a:extLst>
              <a:ext uri="{FF2B5EF4-FFF2-40B4-BE49-F238E27FC236}">
                <a16:creationId xmlns:a16="http://schemas.microsoft.com/office/drawing/2014/main" xmlns="" id="{A31AA63B-3935-46C5-900A-02420A49DDF6}"/>
              </a:ext>
            </a:extLst>
          </p:cNvPr>
          <p:cNvSpPr>
            <a:spLocks noGrp="1"/>
          </p:cNvSpPr>
          <p:nvPr>
            <p:ph sz="quarter" idx="15"/>
          </p:nvPr>
        </p:nvSpPr>
        <p:spPr>
          <a:xfrm>
            <a:off x="732974" y="3192646"/>
            <a:ext cx="7932057" cy="513337"/>
          </a:xfrm>
          <a:solidFill>
            <a:srgbClr val="E7E7E8"/>
          </a:solidFill>
        </p:spPr>
        <p:txBody>
          <a:bodyPr/>
          <a:lstStyle/>
          <a:p>
            <a:pPr algn="ctr"/>
            <a:r>
              <a:rPr lang="en-US" b="1" i="0" dirty="0"/>
              <a:t>(Domain Name, Type, Class, TTL, Value)</a:t>
            </a:r>
            <a:r>
              <a:rPr lang="en-US" i="0" dirty="0"/>
              <a:t>	</a:t>
            </a:r>
          </a:p>
        </p:txBody>
      </p:sp>
      <p:sp>
        <p:nvSpPr>
          <p:cNvPr id="2" name="Slide Number Placeholder 4">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90</a:t>
            </a:fld>
            <a:endParaRPr lang="en-US"/>
          </a:p>
        </p:txBody>
      </p:sp>
      <p:sp>
        <p:nvSpPr>
          <p:cNvPr id="6" name="TextBox 5"/>
          <p:cNvSpPr txBox="1"/>
          <p:nvPr/>
        </p:nvSpPr>
        <p:spPr>
          <a:xfrm>
            <a:off x="524933" y="4013202"/>
            <a:ext cx="11015133" cy="1631216"/>
          </a:xfrm>
          <a:prstGeom prst="rect">
            <a:avLst/>
          </a:prstGeom>
          <a:noFill/>
        </p:spPr>
        <p:txBody>
          <a:bodyPr wrap="square" rtlCol="0">
            <a:spAutoFit/>
          </a:bodyPr>
          <a:lstStyle/>
          <a:p>
            <a:r>
              <a:rPr lang="en-US" sz="2000" b="1" dirty="0" smtClean="0"/>
              <a:t>Name (Domain Name)</a:t>
            </a:r>
            <a:r>
              <a:rPr lang="en-US" sz="2000" dirty="0" smtClean="0"/>
              <a:t>: Specifies the domain or </a:t>
            </a:r>
            <a:r>
              <a:rPr lang="en-US" sz="2000" dirty="0" err="1" smtClean="0"/>
              <a:t>subdomain</a:t>
            </a:r>
            <a:r>
              <a:rPr lang="en-US" sz="2000" dirty="0" smtClean="0"/>
              <a:t> to which the record applies.</a:t>
            </a:r>
          </a:p>
          <a:p>
            <a:r>
              <a:rPr lang="en-US" sz="2000" b="1" dirty="0" smtClean="0"/>
              <a:t>TTL (Time to Live)</a:t>
            </a:r>
            <a:r>
              <a:rPr lang="en-US" sz="2000" dirty="0" smtClean="0"/>
              <a:t>: Indicates how long the record should be cached by DNS resolvers.</a:t>
            </a:r>
          </a:p>
          <a:p>
            <a:r>
              <a:rPr lang="en-US" sz="2000" b="1" dirty="0" smtClean="0"/>
              <a:t>Class</a:t>
            </a:r>
            <a:r>
              <a:rPr lang="en-US" sz="2000" dirty="0" smtClean="0"/>
              <a:t>: Usually "IN" (Internet), indicating the record is for the Internet.</a:t>
            </a:r>
          </a:p>
          <a:p>
            <a:r>
              <a:rPr lang="en-US" sz="2000" b="1" dirty="0" smtClean="0"/>
              <a:t>Type</a:t>
            </a:r>
            <a:r>
              <a:rPr lang="en-US" sz="2000" dirty="0" smtClean="0"/>
              <a:t>: Specifies the type of DNS record (e.g., A, MX, CNAME).</a:t>
            </a:r>
          </a:p>
          <a:p>
            <a:r>
              <a:rPr lang="en-US" sz="2000" b="1" dirty="0" smtClean="0"/>
              <a:t>Data</a:t>
            </a:r>
            <a:r>
              <a:rPr lang="en-US" sz="2000" dirty="0" smtClean="0"/>
              <a:t>: Contains the actual data or value for the record (e.g., IP address, mail server).</a:t>
            </a:r>
            <a:endParaRPr lang="en-US" sz="2000" dirty="0"/>
          </a:p>
        </p:txBody>
      </p:sp>
    </p:spTree>
    <p:extLst>
      <p:ext uri="{BB962C8B-B14F-4D97-AF65-F5344CB8AC3E}">
        <p14:creationId xmlns:p14="http://schemas.microsoft.com/office/powerpoint/2010/main" xmlns="" val="14367784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244B61-5793-460A-BE8A-680235EE36C9}"/>
              </a:ext>
            </a:extLst>
          </p:cNvPr>
          <p:cNvSpPr>
            <a:spLocks noGrp="1"/>
          </p:cNvSpPr>
          <p:nvPr>
            <p:ph type="title"/>
          </p:nvPr>
        </p:nvSpPr>
        <p:spPr/>
        <p:txBody>
          <a:bodyPr/>
          <a:lstStyle/>
          <a:p>
            <a:r>
              <a:rPr lang="en-US" i="0" dirty="0"/>
              <a:t>Table 10.13 DNS types</a:t>
            </a:r>
          </a:p>
        </p:txBody>
      </p:sp>
      <p:graphicFrame>
        <p:nvGraphicFramePr>
          <p:cNvPr id="7" name="Table 2">
            <a:extLst>
              <a:ext uri="{FF2B5EF4-FFF2-40B4-BE49-F238E27FC236}">
                <a16:creationId xmlns:a16="http://schemas.microsoft.com/office/drawing/2014/main" xmlns="" id="{C69DE1F8-0099-4466-8785-16EFF91FA383}"/>
              </a:ext>
            </a:extLst>
          </p:cNvPr>
          <p:cNvGraphicFramePr>
            <a:graphicFrameLocks noGrp="1"/>
          </p:cNvGraphicFramePr>
          <p:nvPr>
            <p:extLst>
              <p:ext uri="{D42A27DB-BD31-4B8C-83A1-F6EECF244321}">
                <p14:modId xmlns:p14="http://schemas.microsoft.com/office/powerpoint/2010/main" xmlns="" val="3640870974"/>
              </p:ext>
            </p:extLst>
          </p:nvPr>
        </p:nvGraphicFramePr>
        <p:xfrm>
          <a:off x="1546013" y="1234198"/>
          <a:ext cx="8778240" cy="399288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xmlns="" val="635442858"/>
                    </a:ext>
                  </a:extLst>
                </a:gridCol>
                <a:gridCol w="7193280">
                  <a:extLst>
                    <a:ext uri="{9D8B030D-6E8A-4147-A177-3AD203B41FA5}">
                      <a16:colId xmlns:a16="http://schemas.microsoft.com/office/drawing/2014/main" xmlns="" val="4151832940"/>
                    </a:ext>
                  </a:extLst>
                </a:gridCol>
              </a:tblGrid>
              <a:tr h="370840">
                <a:tc>
                  <a:txBody>
                    <a:bodyPr/>
                    <a:lstStyle/>
                    <a:p>
                      <a:pPr algn="ctr"/>
                      <a:r>
                        <a:rPr lang="en-IN" sz="2000" b="0" i="1" u="none" strike="noStrike" kern="1200" baseline="0" dirty="0">
                          <a:solidFill>
                            <a:schemeClr val="tx1"/>
                          </a:solidFill>
                          <a:latin typeface="+mj-lt"/>
                          <a:ea typeface="+mn-ea"/>
                          <a:cs typeface="+mn-cs"/>
                        </a:rPr>
                        <a:t>Type</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000" b="0" i="1" dirty="0">
                          <a:solidFill>
                            <a:schemeClr val="tx1"/>
                          </a:solidFill>
                          <a:latin typeface="+mj-lt"/>
                        </a:rPr>
                        <a:t>Interpretation of value</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xmlns="" val="2763460802"/>
                  </a:ext>
                </a:extLst>
              </a:tr>
              <a:tr h="370840">
                <a:tc>
                  <a:txBody>
                    <a:bodyPr/>
                    <a:lstStyle/>
                    <a:p>
                      <a:r>
                        <a:rPr lang="en-IN" sz="2000" b="0" i="0" dirty="0">
                          <a:latin typeface="+mj-lt"/>
                        </a:rPr>
                        <a:t>A</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A 32-bit IPv4 </a:t>
                      </a:r>
                      <a:r>
                        <a:rPr lang="en-US" sz="2000" b="0" i="0" dirty="0" smtClean="0">
                          <a:latin typeface="+mj-lt"/>
                        </a:rPr>
                        <a:t>address</a:t>
                      </a:r>
                      <a:endParaRPr lang="en-IN" sz="2000" b="0" i="0" dirty="0">
                        <a:latin typeface="+mj-lt"/>
                      </a:endParaRP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173017993"/>
                  </a:ext>
                </a:extLst>
              </a:tr>
              <a:tr h="370840">
                <a:tc>
                  <a:txBody>
                    <a:bodyPr/>
                    <a:lstStyle/>
                    <a:p>
                      <a:r>
                        <a:rPr lang="en-IN" sz="2000" b="0" i="0" dirty="0">
                          <a:latin typeface="+mj-lt"/>
                        </a:rPr>
                        <a:t>NS</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buFont typeface="Wingdings" pitchFamily="2" charset="2"/>
                        <a:buChar char="ü"/>
                      </a:pPr>
                      <a:r>
                        <a:rPr lang="en-US" sz="2000" b="0" i="0" kern="1200" dirty="0">
                          <a:solidFill>
                            <a:schemeClr val="dk1"/>
                          </a:solidFill>
                          <a:latin typeface="+mj-lt"/>
                          <a:ea typeface="+mn-ea"/>
                          <a:cs typeface="+mn-cs"/>
                        </a:rPr>
                        <a:t>Identifies the authoritative servers for a </a:t>
                      </a:r>
                      <a:r>
                        <a:rPr lang="en-US" sz="2000" b="0" i="0" kern="1200" dirty="0" smtClean="0">
                          <a:solidFill>
                            <a:schemeClr val="dk1"/>
                          </a:solidFill>
                          <a:latin typeface="+mj-lt"/>
                          <a:ea typeface="+mn-ea"/>
                          <a:cs typeface="+mn-cs"/>
                        </a:rPr>
                        <a:t>zone. </a:t>
                      </a:r>
                    </a:p>
                    <a:p>
                      <a:pPr>
                        <a:buFont typeface="Wingdings" pitchFamily="2" charset="2"/>
                        <a:buChar char="ü"/>
                      </a:pPr>
                      <a:r>
                        <a:rPr lang="en-US" sz="2000" b="0" i="0" kern="1200" dirty="0" smtClean="0">
                          <a:solidFill>
                            <a:schemeClr val="dk1"/>
                          </a:solidFill>
                          <a:latin typeface="+mj-lt"/>
                          <a:ea typeface="+mn-ea"/>
                          <a:cs typeface="+mn-cs"/>
                        </a:rPr>
                        <a:t>Authoritative servers are responsible for providing answers to DNS queries for the domain.</a:t>
                      </a:r>
                      <a:endParaRPr lang="en-IN" sz="2000" b="0" i="0" kern="1200" dirty="0">
                        <a:solidFill>
                          <a:schemeClr val="dk1"/>
                        </a:solidFill>
                        <a:latin typeface="+mj-lt"/>
                        <a:ea typeface="+mn-ea"/>
                        <a:cs typeface="+mn-cs"/>
                      </a:endParaRP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1024067612"/>
                  </a:ext>
                </a:extLst>
              </a:tr>
              <a:tr h="370840">
                <a:tc>
                  <a:txBody>
                    <a:bodyPr/>
                    <a:lstStyle/>
                    <a:p>
                      <a:r>
                        <a:rPr lang="en-IN" sz="2000" b="0" i="0" dirty="0">
                          <a:latin typeface="+mj-lt"/>
                        </a:rPr>
                        <a:t>CNAME</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Defines an alias for the official name of a host</a:t>
                      </a:r>
                      <a:endParaRPr lang="en-IN" sz="2000" b="0" i="0" dirty="0">
                        <a:latin typeface="+mj-lt"/>
                      </a:endParaRP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3305594667"/>
                  </a:ext>
                </a:extLst>
              </a:tr>
              <a:tr h="370840">
                <a:tc>
                  <a:txBody>
                    <a:bodyPr/>
                    <a:lstStyle/>
                    <a:p>
                      <a:r>
                        <a:rPr lang="en-IN" sz="2000" b="0" i="0" dirty="0">
                          <a:latin typeface="+mj-lt"/>
                        </a:rPr>
                        <a:t>SOA</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buFont typeface="Wingdings" pitchFamily="2" charset="2"/>
                        <a:buChar char="ü"/>
                      </a:pPr>
                      <a:r>
                        <a:rPr lang="en-US" sz="2000" b="0" i="0" kern="1200" dirty="0" smtClean="0">
                          <a:solidFill>
                            <a:schemeClr val="dk1"/>
                          </a:solidFill>
                          <a:latin typeface="+mj-lt"/>
                          <a:ea typeface="+mn-ea"/>
                          <a:cs typeface="+mn-cs"/>
                        </a:rPr>
                        <a:t>Provides information about the domain’s DNS zone</a:t>
                      </a:r>
                    </a:p>
                    <a:p>
                      <a:pPr>
                        <a:buFont typeface="Wingdings" pitchFamily="2" charset="2"/>
                        <a:buChar char="ü"/>
                      </a:pPr>
                      <a:r>
                        <a:rPr lang="en-US" sz="2000" b="0" i="0" dirty="0" smtClean="0">
                          <a:latin typeface="+mj-lt"/>
                        </a:rPr>
                        <a:t>Marks </a:t>
                      </a:r>
                      <a:r>
                        <a:rPr lang="en-US" sz="2000" b="0" i="0" dirty="0">
                          <a:latin typeface="+mj-lt"/>
                        </a:rPr>
                        <a:t>the beginning of a zone</a:t>
                      </a:r>
                      <a:endParaRPr lang="en-IN" sz="2000" b="0" i="0" dirty="0">
                        <a:latin typeface="+mj-lt"/>
                      </a:endParaRP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2164704702"/>
                  </a:ext>
                </a:extLst>
              </a:tr>
              <a:tr h="370840">
                <a:tc>
                  <a:txBody>
                    <a:bodyPr/>
                    <a:lstStyle/>
                    <a:p>
                      <a:r>
                        <a:rPr lang="en-IN" sz="2000" b="0" i="0" dirty="0">
                          <a:latin typeface="+mj-lt"/>
                        </a:rPr>
                        <a:t>MX</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buFont typeface="Wingdings" pitchFamily="2" charset="2"/>
                        <a:buChar char="ü"/>
                      </a:pPr>
                      <a:r>
                        <a:rPr lang="en-US" sz="2000" b="0" i="0" dirty="0" smtClean="0">
                          <a:latin typeface="+mj-lt"/>
                        </a:rPr>
                        <a:t>Specifies the mail server for the domain name.</a:t>
                      </a:r>
                    </a:p>
                    <a:p>
                      <a:pPr>
                        <a:buFont typeface="Wingdings" pitchFamily="2" charset="2"/>
                        <a:buChar char="ü"/>
                      </a:pPr>
                      <a:r>
                        <a:rPr lang="en-US" sz="2000" b="0" i="0" dirty="0" smtClean="0">
                          <a:latin typeface="+mj-lt"/>
                        </a:rPr>
                        <a:t>Redirects </a:t>
                      </a:r>
                      <a:r>
                        <a:rPr lang="en-US" sz="2000" b="0" i="0" dirty="0">
                          <a:latin typeface="+mj-lt"/>
                        </a:rPr>
                        <a:t>mail to a mail server</a:t>
                      </a:r>
                      <a:endParaRPr lang="en-IN" sz="2000" b="0" i="0" dirty="0">
                        <a:latin typeface="+mj-lt"/>
                      </a:endParaRP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274172026"/>
                  </a:ext>
                </a:extLst>
              </a:tr>
              <a:tr h="370840">
                <a:tc>
                  <a:txBody>
                    <a:bodyPr/>
                    <a:lstStyle/>
                    <a:p>
                      <a:r>
                        <a:rPr lang="en-IN" sz="2000" b="0" i="0" dirty="0">
                          <a:latin typeface="+mj-lt"/>
                        </a:rPr>
                        <a:t>AAAA</a:t>
                      </a: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An IPv6 address (see Chapter 7)</a:t>
                      </a:r>
                      <a:endParaRPr lang="en-IN" sz="2000" b="0" i="0" dirty="0">
                        <a:latin typeface="+mj-lt"/>
                      </a:endParaRPr>
                    </a:p>
                  </a:txBody>
                  <a:tcPr marL="121920" marR="121920">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xmlns="" val="2028040926"/>
                  </a:ext>
                </a:extLst>
              </a:tr>
            </a:tbl>
          </a:graphicData>
        </a:graphic>
      </p:graphicFrame>
      <p:sp>
        <p:nvSpPr>
          <p:cNvPr id="6" name="Slide Number Placeholder 3">
            <a:extLst>
              <a:ext uri="{FF2B5EF4-FFF2-40B4-BE49-F238E27FC236}">
                <a16:creationId xmlns:a16="http://schemas.microsoft.com/office/drawing/2014/main" xmlns="" id="{9F5113AB-15E8-4F59-87C8-994D00A392BC}"/>
              </a:ext>
            </a:extLst>
          </p:cNvPr>
          <p:cNvSpPr>
            <a:spLocks noGrp="1"/>
          </p:cNvSpPr>
          <p:nvPr>
            <p:ph type="sldNum" sz="quarter" idx="10"/>
          </p:nvPr>
        </p:nvSpPr>
        <p:spPr/>
        <p:txBody>
          <a:bodyPr/>
          <a:lstStyle/>
          <a:p>
            <a:fld id="{68151E55-6873-49E2-B8D5-2F265E6F1973}" type="slidenum">
              <a:rPr lang="en-US" smtClean="0"/>
              <a:pPr/>
              <a:t>91</a:t>
            </a:fld>
            <a:endParaRPr lang="en-US"/>
          </a:p>
        </p:txBody>
      </p:sp>
    </p:spTree>
    <p:extLst>
      <p:ext uri="{BB962C8B-B14F-4D97-AF65-F5344CB8AC3E}">
        <p14:creationId xmlns:p14="http://schemas.microsoft.com/office/powerpoint/2010/main" xmlns="" val="101469535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DNS Messages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448734" y="997310"/>
            <a:ext cx="11277600" cy="1974490"/>
          </a:xfrm>
        </p:spPr>
        <p:txBody>
          <a:bodyPr/>
          <a:lstStyle/>
          <a:p>
            <a:pPr>
              <a:defRPr/>
            </a:pPr>
            <a:r>
              <a:rPr lang="en-US" sz="2800" dirty="0"/>
              <a:t>To retrieve information about hosts, DNS uses two types of </a:t>
            </a:r>
            <a:r>
              <a:rPr lang="en-US" sz="2800" dirty="0" smtClean="0"/>
              <a:t>messages </a:t>
            </a:r>
          </a:p>
          <a:p>
            <a:pPr lvl="3">
              <a:buFont typeface="Wingdings" pitchFamily="2" charset="2"/>
              <a:buChar char="ü"/>
              <a:defRPr/>
            </a:pPr>
            <a:r>
              <a:rPr lang="en-US" sz="2000" dirty="0" smtClean="0">
                <a:solidFill>
                  <a:srgbClr val="FF0000"/>
                </a:solidFill>
              </a:rPr>
              <a:t>query message</a:t>
            </a:r>
          </a:p>
          <a:p>
            <a:pPr lvl="3">
              <a:buFont typeface="Wingdings" pitchFamily="2" charset="2"/>
              <a:buChar char="ü"/>
              <a:defRPr/>
            </a:pPr>
            <a:r>
              <a:rPr lang="en-US" sz="2000" dirty="0" smtClean="0">
                <a:solidFill>
                  <a:srgbClr val="FF0000"/>
                </a:solidFill>
              </a:rPr>
              <a:t>Response message</a:t>
            </a:r>
            <a:r>
              <a:rPr lang="en-US" sz="2000" dirty="0" smtClean="0"/>
              <a:t>. </a:t>
            </a:r>
          </a:p>
          <a:p>
            <a:pPr>
              <a:defRPr/>
            </a:pPr>
            <a:r>
              <a:rPr lang="en-US" sz="2800" dirty="0" smtClean="0"/>
              <a:t>Both </a:t>
            </a:r>
            <a:r>
              <a:rPr lang="en-US" sz="2800" dirty="0"/>
              <a:t>types have the same format as shown in Figure 10.45.</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92</a:t>
            </a:fld>
            <a:endParaRPr lang="en-US"/>
          </a:p>
        </p:txBody>
      </p:sp>
      <p:pic>
        <p:nvPicPr>
          <p:cNvPr id="5" name="Picture 2" descr="A diagram shows the structure of the D N S message.">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1845733" y="3175002"/>
            <a:ext cx="7791838" cy="33513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619190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Example 10.14</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457200" y="1276710"/>
            <a:ext cx="11277600" cy="1161690"/>
          </a:xfrm>
        </p:spPr>
        <p:txBody>
          <a:bodyPr/>
          <a:lstStyle/>
          <a:p>
            <a:r>
              <a:rPr lang="en-US" i="0" dirty="0"/>
              <a:t>In UNIX and Windows, the </a:t>
            </a:r>
            <a:r>
              <a:rPr lang="en-US" i="0" dirty="0" err="1">
                <a:solidFill>
                  <a:srgbClr val="FF0000"/>
                </a:solidFill>
              </a:rPr>
              <a:t>nslookup</a:t>
            </a:r>
            <a:r>
              <a:rPr lang="en-US" i="0" dirty="0">
                <a:solidFill>
                  <a:srgbClr val="FF0000"/>
                </a:solidFill>
              </a:rPr>
              <a:t> utility </a:t>
            </a:r>
            <a:r>
              <a:rPr lang="en-US" i="0" dirty="0"/>
              <a:t>can be used to retrieve address/name mapping. The following shows how we can retrieve an address when the domain name is given.</a:t>
            </a:r>
          </a:p>
        </p:txBody>
      </p:sp>
      <p:sp>
        <p:nvSpPr>
          <p:cNvPr id="5" name="Content Placeholder 3">
            <a:extLst>
              <a:ext uri="{FF2B5EF4-FFF2-40B4-BE49-F238E27FC236}">
                <a16:creationId xmlns:a16="http://schemas.microsoft.com/office/drawing/2014/main" xmlns="" id="{0624D123-0A42-449E-A5B7-0D5C1EF052C6}"/>
              </a:ext>
            </a:extLst>
          </p:cNvPr>
          <p:cNvSpPr>
            <a:spLocks noGrp="1"/>
          </p:cNvSpPr>
          <p:nvPr>
            <p:ph sz="quarter" idx="15"/>
          </p:nvPr>
        </p:nvSpPr>
        <p:spPr>
          <a:xfrm>
            <a:off x="656773" y="2906487"/>
            <a:ext cx="10878457" cy="1415143"/>
          </a:xfrm>
          <a:solidFill>
            <a:srgbClr val="E7E7E8"/>
          </a:solidFill>
          <a:ln w="38100">
            <a:solidFill>
              <a:schemeClr val="tx1"/>
            </a:solidFill>
          </a:ln>
        </p:spPr>
        <p:txBody>
          <a:bodyPr/>
          <a:lstStyle/>
          <a:p>
            <a:pPr>
              <a:spcAft>
                <a:spcPts val="600"/>
              </a:spcAft>
            </a:pPr>
            <a:r>
              <a:rPr lang="en-US" i="0" dirty="0">
                <a:solidFill>
                  <a:schemeClr val="tx1"/>
                </a:solidFill>
              </a:rPr>
              <a:t>$</a:t>
            </a:r>
            <a:r>
              <a:rPr lang="en-US" b="1" i="0" dirty="0" err="1">
                <a:solidFill>
                  <a:schemeClr val="tx1"/>
                </a:solidFill>
              </a:rPr>
              <a:t>nslookup</a:t>
            </a:r>
            <a:r>
              <a:rPr lang="en-US" b="1" i="0" dirty="0">
                <a:solidFill>
                  <a:schemeClr val="tx1"/>
                </a:solidFill>
              </a:rPr>
              <a:t> </a:t>
            </a:r>
            <a:r>
              <a:rPr lang="en-US" b="1" i="0" dirty="0">
                <a:solidFill>
                  <a:schemeClr val="tx1"/>
                </a:solidFill>
                <a:hlinkClick r:id="rId3">
                  <a:extLst>
                    <a:ext uri="{A12FA001-AC4F-418D-AE19-62706E023703}">
                      <ahyp:hlinkClr xmlns:ahyp="http://schemas.microsoft.com/office/drawing/2018/hyperlinkcolor" xmlns="" val="tx"/>
                    </a:ext>
                  </a:extLst>
                </a:hlinkClick>
              </a:rPr>
              <a:t>www.forouzan.biz</a:t>
            </a:r>
            <a:endParaRPr lang="en-US" b="1" i="0" dirty="0">
              <a:solidFill>
                <a:schemeClr val="tx1"/>
              </a:solidFill>
            </a:endParaRPr>
          </a:p>
          <a:p>
            <a:pPr>
              <a:spcAft>
                <a:spcPts val="600"/>
              </a:spcAft>
            </a:pPr>
            <a:r>
              <a:rPr lang="en-US" i="0" dirty="0">
                <a:solidFill>
                  <a:schemeClr val="tx1"/>
                </a:solidFill>
              </a:rPr>
              <a:t>Name: </a:t>
            </a:r>
            <a:r>
              <a:rPr lang="en-US" i="0" dirty="0">
                <a:solidFill>
                  <a:schemeClr val="tx1"/>
                </a:solidFill>
                <a:hlinkClick r:id="rId3">
                  <a:extLst>
                    <a:ext uri="{A12FA001-AC4F-418D-AE19-62706E023703}">
                      <ahyp:hlinkClr xmlns:ahyp="http://schemas.microsoft.com/office/drawing/2018/hyperlinkcolor" xmlns="" val="tx"/>
                    </a:ext>
                  </a:extLst>
                </a:hlinkClick>
              </a:rPr>
              <a:t>www.forouzan.biz</a:t>
            </a:r>
            <a:endParaRPr lang="en-US" i="0" dirty="0">
              <a:solidFill>
                <a:schemeClr val="tx1"/>
              </a:solidFill>
            </a:endParaRPr>
          </a:p>
          <a:p>
            <a:pPr>
              <a:spcAft>
                <a:spcPts val="600"/>
              </a:spcAft>
            </a:pPr>
            <a:r>
              <a:rPr lang="en-US" i="0" dirty="0">
                <a:solidFill>
                  <a:schemeClr val="tx1"/>
                </a:solidFill>
              </a:rPr>
              <a:t>Address: 198.170.240.179</a:t>
            </a:r>
          </a:p>
        </p:txBody>
      </p:sp>
      <p:sp>
        <p:nvSpPr>
          <p:cNvPr id="2" name="Slide Number Placeholder 4">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93</a:t>
            </a:fld>
            <a:endParaRPr lang="en-US"/>
          </a:p>
        </p:txBody>
      </p:sp>
    </p:spTree>
    <p:extLst>
      <p:ext uri="{BB962C8B-B14F-4D97-AF65-F5344CB8AC3E}">
        <p14:creationId xmlns:p14="http://schemas.microsoft.com/office/powerpoint/2010/main" xmlns="" val="10610411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457200" y="397938"/>
            <a:ext cx="11277600" cy="678611"/>
          </a:xfrm>
        </p:spPr>
        <p:txBody>
          <a:bodyPr/>
          <a:lstStyle/>
          <a:p>
            <a:r>
              <a:rPr lang="en-US" dirty="0"/>
              <a:t>Encapsulation</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a:defRPr/>
            </a:pPr>
            <a:r>
              <a:rPr lang="en-US" dirty="0"/>
              <a:t>DNS can use either UDP or TCP. </a:t>
            </a:r>
            <a:endParaRPr lang="en-US" dirty="0" smtClean="0"/>
          </a:p>
          <a:p>
            <a:pPr>
              <a:defRPr/>
            </a:pPr>
            <a:r>
              <a:rPr lang="en-US" dirty="0" smtClean="0"/>
              <a:t>In </a:t>
            </a:r>
            <a:r>
              <a:rPr lang="en-US" dirty="0"/>
              <a:t>both cases the well-known port used by the server is </a:t>
            </a:r>
            <a:r>
              <a:rPr lang="en-US" dirty="0">
                <a:solidFill>
                  <a:srgbClr val="FF0000"/>
                </a:solidFill>
              </a:rPr>
              <a:t>port 53. </a:t>
            </a:r>
            <a:endParaRPr lang="en-US" dirty="0" smtClean="0">
              <a:solidFill>
                <a:srgbClr val="FF0000"/>
              </a:solidFill>
            </a:endParaRPr>
          </a:p>
          <a:p>
            <a:pPr>
              <a:defRPr/>
            </a:pPr>
            <a:r>
              <a:rPr lang="en-US" dirty="0" smtClean="0">
                <a:solidFill>
                  <a:srgbClr val="FF0000"/>
                </a:solidFill>
              </a:rPr>
              <a:t>UDP </a:t>
            </a:r>
            <a:r>
              <a:rPr lang="en-US" dirty="0">
                <a:solidFill>
                  <a:srgbClr val="FF0000"/>
                </a:solidFill>
              </a:rPr>
              <a:t>is used </a:t>
            </a:r>
            <a:r>
              <a:rPr lang="en-US" dirty="0"/>
              <a:t>when the </a:t>
            </a:r>
            <a:r>
              <a:rPr lang="en-US" dirty="0">
                <a:solidFill>
                  <a:srgbClr val="FF0000"/>
                </a:solidFill>
              </a:rPr>
              <a:t>size of the response message is less than 512 bytes </a:t>
            </a:r>
            <a:r>
              <a:rPr lang="en-US" dirty="0"/>
              <a:t>because most UDP packages have a 512-byte packet size limit. </a:t>
            </a:r>
            <a:endParaRPr lang="en-US" dirty="0" smtClean="0"/>
          </a:p>
          <a:p>
            <a:pPr>
              <a:defRPr/>
            </a:pPr>
            <a:r>
              <a:rPr lang="en-US" dirty="0" smtClean="0"/>
              <a:t>If </a:t>
            </a:r>
            <a:r>
              <a:rPr lang="en-US" dirty="0"/>
              <a:t>the </a:t>
            </a:r>
            <a:r>
              <a:rPr lang="en-US" dirty="0">
                <a:solidFill>
                  <a:srgbClr val="FF0000"/>
                </a:solidFill>
              </a:rPr>
              <a:t>size of the response message </a:t>
            </a:r>
            <a:r>
              <a:rPr lang="en-US" dirty="0"/>
              <a:t>is </a:t>
            </a:r>
            <a:r>
              <a:rPr lang="en-US" dirty="0">
                <a:solidFill>
                  <a:srgbClr val="FF0000"/>
                </a:solidFill>
              </a:rPr>
              <a:t>more than 512 bytes</a:t>
            </a:r>
            <a:r>
              <a:rPr lang="en-US" dirty="0"/>
              <a:t>, a </a:t>
            </a:r>
            <a:r>
              <a:rPr lang="en-US" dirty="0">
                <a:solidFill>
                  <a:srgbClr val="FF0000"/>
                </a:solidFill>
              </a:rPr>
              <a:t>TCP connection is used</a:t>
            </a:r>
            <a:r>
              <a:rPr lang="en-US" dirty="0"/>
              <a:t>. In that case, one of two scenarios can occur.</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94</a:t>
            </a:fld>
            <a:endParaRPr lang="en-US"/>
          </a:p>
        </p:txBody>
      </p:sp>
    </p:spTree>
    <p:extLst>
      <p:ext uri="{BB962C8B-B14F-4D97-AF65-F5344CB8AC3E}">
        <p14:creationId xmlns:p14="http://schemas.microsoft.com/office/powerpoint/2010/main" xmlns="" val="3838851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Registrars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457200" y="1107376"/>
            <a:ext cx="11277600" cy="2651823"/>
          </a:xfrm>
        </p:spPr>
        <p:txBody>
          <a:bodyPr/>
          <a:lstStyle/>
          <a:p>
            <a:pPr>
              <a:defRPr/>
            </a:pPr>
            <a:r>
              <a:rPr lang="en-US" dirty="0" smtClean="0"/>
              <a:t>A DNS registrar is a </a:t>
            </a:r>
            <a:r>
              <a:rPr lang="en-US" dirty="0" smtClean="0">
                <a:solidFill>
                  <a:srgbClr val="FF0000"/>
                </a:solidFill>
              </a:rPr>
              <a:t>company or organization authorized to manage the registration of domain names. </a:t>
            </a:r>
          </a:p>
          <a:p>
            <a:pPr>
              <a:buNone/>
              <a:defRPr/>
            </a:pPr>
            <a:r>
              <a:rPr lang="en-US" dirty="0" smtClean="0"/>
              <a:t>Example: addition of new domains, Renewals and Expirations .</a:t>
            </a:r>
          </a:p>
          <a:p>
            <a:pPr>
              <a:defRPr/>
            </a:pPr>
            <a:r>
              <a:rPr lang="en-US" dirty="0" smtClean="0"/>
              <a:t>Registrar is </a:t>
            </a:r>
            <a:r>
              <a:rPr lang="en-US" dirty="0"/>
              <a:t>accredited by ICANN. </a:t>
            </a:r>
            <a:endParaRPr lang="en-US" dirty="0" smtClean="0"/>
          </a:p>
          <a:p>
            <a:pPr>
              <a:defRPr/>
            </a:pPr>
            <a:r>
              <a:rPr lang="en-US" dirty="0" smtClean="0"/>
              <a:t>A </a:t>
            </a:r>
            <a:r>
              <a:rPr lang="en-US" dirty="0"/>
              <a:t>registrar first verifies that the requested domain name is unique and then enters it into the DNS database. </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95</a:t>
            </a:fld>
            <a:endParaRPr lang="en-US"/>
          </a:p>
        </p:txBody>
      </p:sp>
    </p:spTree>
    <p:extLst>
      <p:ext uri="{BB962C8B-B14F-4D97-AF65-F5344CB8AC3E}">
        <p14:creationId xmlns:p14="http://schemas.microsoft.com/office/powerpoint/2010/main" xmlns="" val="23841280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5734" y="2116609"/>
            <a:ext cx="5142865" cy="1028487"/>
          </a:xfrm>
          <a:prstGeom prst="rect">
            <a:avLst/>
          </a:prstGeom>
        </p:spPr>
        <p:txBody>
          <a:bodyPr vert="horz" wrap="square" lIns="0" tIns="12700" rIns="0" bIns="0" rtlCol="0">
            <a:spAutoFit/>
          </a:bodyPr>
          <a:lstStyle/>
          <a:p>
            <a:pPr marL="12700">
              <a:lnSpc>
                <a:spcPct val="100000"/>
              </a:lnSpc>
              <a:spcBef>
                <a:spcPts val="100"/>
              </a:spcBef>
            </a:pPr>
            <a:r>
              <a:rPr sz="6600" b="1" spc="-10" dirty="0">
                <a:solidFill>
                  <a:srgbClr val="000000"/>
                </a:solidFill>
                <a:latin typeface="Calibri"/>
                <a:cs typeface="Calibri"/>
              </a:rPr>
              <a:t>Electronic</a:t>
            </a:r>
            <a:r>
              <a:rPr sz="6600" b="1" spc="-305" dirty="0">
                <a:solidFill>
                  <a:srgbClr val="000000"/>
                </a:solidFill>
                <a:latin typeface="Calibri"/>
                <a:cs typeface="Calibri"/>
              </a:rPr>
              <a:t> </a:t>
            </a:r>
            <a:r>
              <a:rPr sz="6600" b="1" spc="-20" dirty="0">
                <a:solidFill>
                  <a:srgbClr val="000000"/>
                </a:solidFill>
                <a:latin typeface="Calibri"/>
                <a:cs typeface="Calibri"/>
              </a:rPr>
              <a:t>mail</a:t>
            </a:r>
            <a:endParaRPr sz="6600">
              <a:latin typeface="Calibri"/>
              <a:cs typeface="Calibri"/>
            </a:endParaRPr>
          </a:p>
        </p:txBody>
      </p:sp>
      <p:sp>
        <p:nvSpPr>
          <p:cNvPr id="3" name="Slide Number Placeholder 2"/>
          <p:cNvSpPr>
            <a:spLocks noGrp="1"/>
          </p:cNvSpPr>
          <p:nvPr>
            <p:ph type="sldNum" sz="quarter" idx="7"/>
          </p:nvPr>
        </p:nvSpPr>
        <p:spPr/>
        <p:txBody>
          <a:bodyPr/>
          <a:lstStyle/>
          <a:p>
            <a:fld id="{B6F15528-21DE-4FAA-801E-634DDDAF4B2B}"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0611" y="1354668"/>
            <a:ext cx="11210291" cy="4937890"/>
          </a:xfrm>
          <a:prstGeom prst="rect">
            <a:avLst/>
          </a:prstGeom>
        </p:spPr>
        <p:txBody>
          <a:bodyPr vert="horz" wrap="square" lIns="0" tIns="13335" rIns="0" bIns="0" rtlCol="0">
            <a:spAutoFit/>
          </a:bodyPr>
          <a:lstStyle/>
          <a:p>
            <a:pPr>
              <a:buFont typeface="Wingdings" pitchFamily="2" charset="2"/>
              <a:buChar char="ü"/>
              <a:defRPr/>
            </a:pPr>
            <a:r>
              <a:rPr lang="en-US" sz="3200" dirty="0" smtClean="0">
                <a:solidFill>
                  <a:srgbClr val="FF0000"/>
                </a:solidFill>
              </a:rPr>
              <a:t>Electronic mail (or e-mail) allows users to exchange messages. </a:t>
            </a:r>
          </a:p>
          <a:p>
            <a:pPr>
              <a:buFont typeface="Wingdings" pitchFamily="2" charset="2"/>
              <a:buChar char="ü"/>
              <a:defRPr/>
            </a:pPr>
            <a:r>
              <a:rPr lang="en-US" sz="3200" dirty="0" smtClean="0"/>
              <a:t>The nature of Email is different from other applications such as </a:t>
            </a:r>
            <a:r>
              <a:rPr lang="en-US" sz="3200" dirty="0" smtClean="0">
                <a:solidFill>
                  <a:srgbClr val="FF0000"/>
                </a:solidFill>
              </a:rPr>
              <a:t>HTTP or FTP </a:t>
            </a:r>
          </a:p>
          <a:p>
            <a:pPr>
              <a:buFont typeface="Wingdings" pitchFamily="2" charset="2"/>
              <a:buChar char="ü"/>
              <a:defRPr/>
            </a:pPr>
            <a:r>
              <a:rPr lang="en-US" sz="3200" dirty="0" smtClean="0"/>
              <a:t>In </a:t>
            </a:r>
            <a:r>
              <a:rPr lang="en-US" sz="3200" dirty="0" smtClean="0">
                <a:solidFill>
                  <a:srgbClr val="7030A0"/>
                </a:solidFill>
              </a:rPr>
              <a:t>HTTP or FTP</a:t>
            </a:r>
            <a:r>
              <a:rPr lang="en-US" sz="3200" dirty="0" smtClean="0"/>
              <a:t>, the </a:t>
            </a:r>
            <a:r>
              <a:rPr lang="en-US" sz="3200" dirty="0" smtClean="0">
                <a:solidFill>
                  <a:srgbClr val="7030A0"/>
                </a:solidFill>
              </a:rPr>
              <a:t>server program is running all the time, waiting for a request from a client</a:t>
            </a:r>
            <a:r>
              <a:rPr lang="en-US" sz="3200" dirty="0" smtClean="0"/>
              <a:t>. </a:t>
            </a:r>
          </a:p>
          <a:p>
            <a:pPr>
              <a:buFont typeface="Wingdings" pitchFamily="2" charset="2"/>
              <a:buChar char="ü"/>
              <a:defRPr/>
            </a:pPr>
            <a:r>
              <a:rPr lang="en-US" sz="3200" dirty="0" smtClean="0">
                <a:solidFill>
                  <a:srgbClr val="7030A0"/>
                </a:solidFill>
              </a:rPr>
              <a:t>When the request arrives, the server provides the service. </a:t>
            </a:r>
          </a:p>
          <a:p>
            <a:pPr>
              <a:buFont typeface="Wingdings" pitchFamily="2" charset="2"/>
              <a:buChar char="ü"/>
              <a:defRPr/>
            </a:pPr>
            <a:r>
              <a:rPr lang="en-US" sz="3200" dirty="0" smtClean="0">
                <a:solidFill>
                  <a:srgbClr val="FF0000"/>
                </a:solidFill>
              </a:rPr>
              <a:t>In the case of electronic mail, the situation is different. </a:t>
            </a:r>
          </a:p>
          <a:p>
            <a:pPr>
              <a:buFont typeface="Wingdings" pitchFamily="2" charset="2"/>
              <a:buChar char="ü"/>
              <a:defRPr/>
            </a:pPr>
            <a:r>
              <a:rPr lang="en-US" sz="3200" dirty="0" smtClean="0">
                <a:solidFill>
                  <a:srgbClr val="FF0000"/>
                </a:solidFill>
              </a:rPr>
              <a:t>E</a:t>
            </a:r>
            <a:r>
              <a:rPr lang="en-US" sz="3200" dirty="0" smtClean="0">
                <a:solidFill>
                  <a:srgbClr val="FF0000"/>
                </a:solidFill>
              </a:rPr>
              <a:t>-mail </a:t>
            </a:r>
            <a:r>
              <a:rPr lang="en-US" sz="3200" dirty="0" smtClean="0">
                <a:solidFill>
                  <a:srgbClr val="FF0000"/>
                </a:solidFill>
              </a:rPr>
              <a:t>is considered a one-way transaction. </a:t>
            </a:r>
          </a:p>
          <a:p>
            <a:pPr>
              <a:buFont typeface="Wingdings" pitchFamily="2" charset="2"/>
              <a:buChar char="ü"/>
              <a:defRPr/>
            </a:pPr>
            <a:r>
              <a:rPr lang="en-US" sz="3200" dirty="0" smtClean="0">
                <a:solidFill>
                  <a:srgbClr val="FF0000"/>
                </a:solidFill>
              </a:rPr>
              <a:t>When Alice sends an e-mail to Bob, she may expect a response, but this is not a mandate.</a:t>
            </a:r>
            <a:endParaRPr lang="en-US" sz="3200" dirty="0">
              <a:solidFill>
                <a:srgbClr val="FF0000"/>
              </a:solidFill>
            </a:endParaRPr>
          </a:p>
        </p:txBody>
      </p:sp>
      <p:sp>
        <p:nvSpPr>
          <p:cNvPr id="8" name="Title 7"/>
          <p:cNvSpPr>
            <a:spLocks noGrp="1"/>
          </p:cNvSpPr>
          <p:nvPr>
            <p:ph type="title"/>
          </p:nvPr>
        </p:nvSpPr>
        <p:spPr>
          <a:xfrm>
            <a:off x="270933" y="417954"/>
            <a:ext cx="10515600" cy="894622"/>
          </a:xfrm>
        </p:spPr>
        <p:txBody>
          <a:bodyPr/>
          <a:lstStyle/>
          <a:p>
            <a:r>
              <a:rPr lang="en-US" spc="-10" dirty="0" smtClean="0">
                <a:solidFill>
                  <a:srgbClr val="000000"/>
                </a:solidFill>
                <a:cs typeface="Calibri"/>
              </a:rPr>
              <a:t>Electronic</a:t>
            </a:r>
            <a:r>
              <a:rPr lang="en-US" spc="-305" dirty="0" smtClean="0">
                <a:solidFill>
                  <a:srgbClr val="000000"/>
                </a:solidFill>
                <a:cs typeface="Calibri"/>
              </a:rPr>
              <a:t> </a:t>
            </a:r>
            <a:r>
              <a:rPr lang="en-US" spc="-20" dirty="0" smtClean="0">
                <a:solidFill>
                  <a:srgbClr val="000000"/>
                </a:solidFill>
                <a:cs typeface="Calibri"/>
              </a:rPr>
              <a:t>mail</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3" y="248621"/>
            <a:ext cx="10515600" cy="648846"/>
          </a:xfrm>
        </p:spPr>
        <p:txBody>
          <a:bodyPr>
            <a:normAutofit/>
          </a:bodyPr>
          <a:lstStyle/>
          <a:p>
            <a:r>
              <a:rPr lang="en-US" dirty="0" smtClean="0"/>
              <a:t>Email Architecture(Common scenario)</a:t>
            </a:r>
            <a:endParaRPr lang="en-US" dirty="0"/>
          </a:p>
        </p:txBody>
      </p:sp>
      <p:sp>
        <p:nvSpPr>
          <p:cNvPr id="3" name="Text Placeholder 2"/>
          <p:cNvSpPr>
            <a:spLocks noGrp="1"/>
          </p:cNvSpPr>
          <p:nvPr>
            <p:ph type="body" idx="1"/>
          </p:nvPr>
        </p:nvSpPr>
        <p:spPr>
          <a:xfrm>
            <a:off x="719666" y="911223"/>
            <a:ext cx="10515600" cy="1391709"/>
          </a:xfrm>
        </p:spPr>
        <p:txBody>
          <a:bodyPr>
            <a:normAutofit fontScale="85000" lnSpcReduction="10000"/>
          </a:bodyPr>
          <a:lstStyle/>
          <a:p>
            <a:pPr>
              <a:defRPr/>
            </a:pPr>
            <a:r>
              <a:rPr lang="en-US" dirty="0" smtClean="0"/>
              <a:t>To explain the architecture of e-mail, a common scenario is shown in Figure 10.19. </a:t>
            </a:r>
          </a:p>
          <a:p>
            <a:pPr>
              <a:defRPr/>
            </a:pPr>
            <a:r>
              <a:rPr lang="en-US" dirty="0" smtClean="0"/>
              <a:t>Another possibility is the case in which Alice or Bob is directly connected to the corresponding mail server, in which LAN or WAN connection is not required.</a:t>
            </a:r>
          </a:p>
          <a:p>
            <a:endParaRPr lang="en-US" dirty="0"/>
          </a:p>
        </p:txBody>
      </p:sp>
      <p:sp>
        <p:nvSpPr>
          <p:cNvPr id="4" name="Slide Number Placeholder 3"/>
          <p:cNvSpPr>
            <a:spLocks noGrp="1"/>
          </p:cNvSpPr>
          <p:nvPr>
            <p:ph type="sldNum" sz="quarter" idx="12"/>
          </p:nvPr>
        </p:nvSpPr>
        <p:spPr/>
        <p:txBody>
          <a:bodyPr/>
          <a:lstStyle/>
          <a:p>
            <a:r>
              <a:rPr lang="en-US" smtClean="0"/>
              <a:t>Introduction: 1-</a:t>
            </a:r>
            <a:fld id="{C4204591-24BD-A542-B9D5-F8D8A88D2FEE}" type="slidenum">
              <a:rPr lang="en-US" smtClean="0"/>
              <a:pPr/>
              <a:t>98</a:t>
            </a:fld>
            <a:endParaRPr lang="en-US" dirty="0"/>
          </a:p>
        </p:txBody>
      </p:sp>
      <p:pic>
        <p:nvPicPr>
          <p:cNvPr id="5" name="Picture 2" descr="A diagram illustrates the e-mail transfer from one person to another through the internet.">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2497667" y="2360922"/>
            <a:ext cx="6824134" cy="36263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1">
            <a:extLst>
              <a:ext uri="{FF2B5EF4-FFF2-40B4-BE49-F238E27FC236}">
                <a16:creationId xmlns:a16="http://schemas.microsoft.com/office/drawing/2014/main" xmlns="" id="{9EADB8BE-C7B3-45FE-A0E7-4820C0ED3499}"/>
              </a:ext>
            </a:extLst>
          </p:cNvPr>
          <p:cNvSpPr txBox="1">
            <a:spLocks/>
          </p:cNvSpPr>
          <p:nvPr/>
        </p:nvSpPr>
        <p:spPr>
          <a:xfrm>
            <a:off x="4144434" y="5976189"/>
            <a:ext cx="3788833" cy="678611"/>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2000" i="0" u="none" strike="noStrike" kern="1200" cap="none" spc="0" normalizeH="0" baseline="0" noProof="0" dirty="0" smtClean="0">
                <a:ln>
                  <a:noFill/>
                </a:ln>
                <a:solidFill>
                  <a:schemeClr val="tx1"/>
                </a:solidFill>
                <a:effectLst/>
                <a:uLnTx/>
                <a:uFillTx/>
                <a:latin typeface="+mn-lt"/>
                <a:ea typeface="+mj-ea"/>
                <a:cs typeface="+mj-cs"/>
              </a:rPr>
              <a:t>Figure 10.19 Common scenario</a:t>
            </a:r>
            <a:endParaRPr kumimoji="0" lang="en-US" altLang="en-US" sz="2000" i="0" u="none" strike="noStrike" kern="1200" cap="none" spc="0" normalizeH="0" baseline="0" noProof="0" dirty="0">
              <a:ln>
                <a:noFill/>
              </a:ln>
              <a:solidFill>
                <a:schemeClr val="tx1"/>
              </a:solidFill>
              <a:effectLst/>
              <a:uLnTx/>
              <a:uFillTx/>
              <a:latin typeface="+mn-lt"/>
              <a:ea typeface="+mj-ea"/>
              <a:cs typeface="+mj-c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457200" y="186263"/>
            <a:ext cx="4207933" cy="499537"/>
          </a:xfrm>
        </p:spPr>
        <p:txBody>
          <a:bodyPr/>
          <a:lstStyle/>
          <a:p>
            <a:r>
              <a:rPr lang="en-US" sz="2000" i="0" dirty="0" smtClean="0"/>
              <a:t>UA(User Agent) </a:t>
            </a:r>
            <a:endParaRPr lang="en-US" sz="2000" i="0" dirty="0"/>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72534" y="709435"/>
            <a:ext cx="11667066" cy="2059165"/>
          </a:xfrm>
        </p:spPr>
        <p:txBody>
          <a:bodyPr/>
          <a:lstStyle/>
          <a:p>
            <a:pPr>
              <a:buFont typeface="Wingdings" pitchFamily="2" charset="2"/>
              <a:buChar char="ü"/>
              <a:defRPr/>
            </a:pPr>
            <a:r>
              <a:rPr lang="en-US" sz="2000" i="0" dirty="0" smtClean="0">
                <a:solidFill>
                  <a:schemeClr val="tx1"/>
                </a:solidFill>
                <a:latin typeface="+mn-lt"/>
                <a:cs typeface="+mn-cs"/>
              </a:rPr>
              <a:t>A user agent (UA) is a software package (program) that composes, reads, replies to, and forwards messages.</a:t>
            </a:r>
          </a:p>
          <a:p>
            <a:pPr>
              <a:buFont typeface="Wingdings" pitchFamily="2" charset="2"/>
              <a:buChar char="ü"/>
              <a:defRPr/>
            </a:pPr>
            <a:r>
              <a:rPr lang="en-US" sz="2000" i="0" dirty="0" smtClean="0">
                <a:solidFill>
                  <a:schemeClr val="tx1"/>
                </a:solidFill>
                <a:latin typeface="+mn-lt"/>
                <a:cs typeface="+mn-cs"/>
              </a:rPr>
              <a:t>It is the first </a:t>
            </a:r>
            <a:r>
              <a:rPr lang="en-US" sz="2000" i="0" dirty="0">
                <a:solidFill>
                  <a:schemeClr val="tx1"/>
                </a:solidFill>
                <a:latin typeface="+mn-lt"/>
                <a:cs typeface="+mn-cs"/>
              </a:rPr>
              <a:t>component of an electronic mail </a:t>
            </a:r>
            <a:r>
              <a:rPr lang="en-US" sz="2000" i="0" dirty="0" smtClean="0">
                <a:solidFill>
                  <a:schemeClr val="tx1"/>
                </a:solidFill>
                <a:latin typeface="+mn-lt"/>
                <a:cs typeface="+mn-cs"/>
              </a:rPr>
              <a:t>system. </a:t>
            </a:r>
          </a:p>
          <a:p>
            <a:pPr>
              <a:buFont typeface="Wingdings" pitchFamily="2" charset="2"/>
              <a:buChar char="ü"/>
              <a:defRPr/>
            </a:pPr>
            <a:r>
              <a:rPr lang="en-US" sz="2000" i="0" dirty="0" smtClean="0">
                <a:solidFill>
                  <a:schemeClr val="tx1"/>
                </a:solidFill>
                <a:latin typeface="+mn-lt"/>
                <a:cs typeface="+mn-cs"/>
              </a:rPr>
              <a:t>It </a:t>
            </a:r>
            <a:r>
              <a:rPr lang="en-US" sz="2000" i="0" dirty="0">
                <a:solidFill>
                  <a:schemeClr val="tx1"/>
                </a:solidFill>
                <a:latin typeface="+mn-lt"/>
                <a:cs typeface="+mn-cs"/>
              </a:rPr>
              <a:t>provides service to the user to make the process of sending and receiving a message easier. </a:t>
            </a:r>
            <a:endParaRPr lang="en-US" sz="2000" i="0" dirty="0" smtClean="0">
              <a:solidFill>
                <a:schemeClr val="tx1"/>
              </a:solidFill>
              <a:latin typeface="+mn-lt"/>
              <a:cs typeface="+mn-cs"/>
            </a:endParaRPr>
          </a:p>
          <a:p>
            <a:pPr>
              <a:buFont typeface="Wingdings" pitchFamily="2" charset="2"/>
              <a:buChar char="ü"/>
              <a:defRPr/>
            </a:pPr>
            <a:r>
              <a:rPr lang="en-US" sz="2000" i="0" dirty="0" smtClean="0">
                <a:solidFill>
                  <a:schemeClr val="tx1"/>
                </a:solidFill>
                <a:latin typeface="+mn-lt"/>
                <a:cs typeface="+mn-cs"/>
              </a:rPr>
              <a:t>It </a:t>
            </a:r>
            <a:r>
              <a:rPr lang="en-US" sz="2000" i="0" dirty="0">
                <a:solidFill>
                  <a:schemeClr val="tx1"/>
                </a:solidFill>
                <a:latin typeface="+mn-lt"/>
                <a:cs typeface="+mn-cs"/>
              </a:rPr>
              <a:t>also handles local mailboxes on the user computers. </a:t>
            </a:r>
            <a:endParaRPr lang="en-US" sz="2000" i="0" dirty="0" smtClean="0">
              <a:solidFill>
                <a:schemeClr val="tx1"/>
              </a:solidFill>
              <a:latin typeface="+mn-lt"/>
              <a:cs typeface="+mn-cs"/>
            </a:endParaRP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99</a:t>
            </a:fld>
            <a:endParaRPr lang="en-US"/>
          </a:p>
        </p:txBody>
      </p:sp>
      <p:sp>
        <p:nvSpPr>
          <p:cNvPr id="5" name="TextBox 4"/>
          <p:cNvSpPr txBox="1"/>
          <p:nvPr/>
        </p:nvSpPr>
        <p:spPr>
          <a:xfrm>
            <a:off x="296333" y="2421458"/>
            <a:ext cx="11650133" cy="4062651"/>
          </a:xfrm>
          <a:prstGeom prst="rect">
            <a:avLst/>
          </a:prstGeom>
          <a:noFill/>
        </p:spPr>
        <p:txBody>
          <a:bodyPr wrap="square" rtlCol="0">
            <a:spAutoFit/>
          </a:bodyPr>
          <a:lstStyle/>
          <a:p>
            <a:r>
              <a:rPr lang="en-US" b="1" dirty="0" smtClean="0"/>
              <a:t>MTA (Mail Transfer Agent) </a:t>
            </a:r>
          </a:p>
          <a:p>
            <a:pPr>
              <a:spcAft>
                <a:spcPts val="800"/>
              </a:spcAft>
              <a:buFont typeface="Wingdings" pitchFamily="2" charset="2"/>
              <a:buChar char="ü"/>
              <a:defRPr/>
            </a:pPr>
            <a:r>
              <a:rPr lang="en-US" sz="2000" dirty="0" smtClean="0"/>
              <a:t>MTA (Mail Transfer Agent) is a crucial component responsible for routing and delivering email messages between servers.</a:t>
            </a:r>
          </a:p>
          <a:p>
            <a:pPr>
              <a:spcAft>
                <a:spcPts val="800"/>
              </a:spcAft>
              <a:buFont typeface="Wingdings" pitchFamily="2" charset="2"/>
              <a:buChar char="ü"/>
              <a:defRPr/>
            </a:pPr>
            <a:r>
              <a:rPr lang="en-US" sz="2000" dirty="0" smtClean="0"/>
              <a:t>MTA is software that handles the sending, receiving, and relaying of email messages. </a:t>
            </a:r>
          </a:p>
          <a:p>
            <a:pPr>
              <a:spcAft>
                <a:spcPts val="800"/>
              </a:spcAft>
              <a:buFont typeface="Wingdings" pitchFamily="2" charset="2"/>
              <a:buChar char="ü"/>
              <a:defRPr/>
            </a:pPr>
            <a:r>
              <a:rPr lang="en-US" sz="2000" dirty="0" smtClean="0"/>
              <a:t>It uses the </a:t>
            </a:r>
            <a:r>
              <a:rPr lang="en-US" sz="2000" dirty="0" smtClean="0">
                <a:solidFill>
                  <a:srgbClr val="FF0000"/>
                </a:solidFill>
              </a:rPr>
              <a:t>SMTP </a:t>
            </a:r>
            <a:r>
              <a:rPr lang="en-US" sz="2000" dirty="0" smtClean="0"/>
              <a:t>(Simple Mail Transfer Protocol) to communicate with other MTAs.</a:t>
            </a:r>
          </a:p>
          <a:p>
            <a:pPr>
              <a:spcAft>
                <a:spcPts val="800"/>
              </a:spcAft>
              <a:defRPr/>
            </a:pPr>
            <a:r>
              <a:rPr lang="en-US" sz="2000" b="1" dirty="0" smtClean="0"/>
              <a:t>MAA(Mail Access Agent)</a:t>
            </a:r>
          </a:p>
          <a:p>
            <a:pPr>
              <a:spcAft>
                <a:spcPts val="800"/>
              </a:spcAft>
              <a:buFont typeface="Wingdings" pitchFamily="2" charset="2"/>
              <a:buChar char="ü"/>
              <a:defRPr/>
            </a:pPr>
            <a:r>
              <a:rPr lang="en-US" sz="2000" dirty="0" smtClean="0"/>
              <a:t>MAA is an important component in the email architecture responsible for retrieving and managing email messages from the mail server for the end-user. </a:t>
            </a:r>
          </a:p>
          <a:p>
            <a:pPr>
              <a:spcAft>
                <a:spcPts val="800"/>
              </a:spcAft>
              <a:buFont typeface="Wingdings" pitchFamily="2" charset="2"/>
              <a:buChar char="ü"/>
              <a:defRPr/>
            </a:pPr>
            <a:r>
              <a:rPr lang="en-US" sz="2000" dirty="0" smtClean="0"/>
              <a:t>It interacts with the Mail Transfer Agent (MTA) to ensure that emails are accessed and managed properly.</a:t>
            </a:r>
          </a:p>
          <a:p>
            <a:pPr>
              <a:spcAft>
                <a:spcPts val="800"/>
              </a:spcAft>
              <a:buFont typeface="Wingdings" pitchFamily="2" charset="2"/>
              <a:buChar char="ü"/>
              <a:defRPr/>
            </a:pPr>
            <a:r>
              <a:rPr lang="en-US" sz="2000" dirty="0" smtClean="0"/>
              <a:t>Key Protocols Used by MAA: </a:t>
            </a:r>
            <a:r>
              <a:rPr lang="en-US" sz="2000" dirty="0" smtClean="0">
                <a:solidFill>
                  <a:srgbClr val="FF0000"/>
                </a:solidFill>
              </a:rPr>
              <a:t>IMAP</a:t>
            </a:r>
            <a:r>
              <a:rPr lang="en-US" sz="2000" dirty="0" smtClean="0"/>
              <a:t> (Internet Message Access Protocol), </a:t>
            </a:r>
            <a:r>
              <a:rPr lang="en-US" sz="2000" dirty="0" smtClean="0">
                <a:solidFill>
                  <a:srgbClr val="FF0000"/>
                </a:solidFill>
              </a:rPr>
              <a:t>POP3</a:t>
            </a:r>
            <a:r>
              <a:rPr lang="en-US" sz="2000" dirty="0" smtClean="0"/>
              <a:t> (Post Office Protocol version 3</a:t>
            </a:r>
          </a:p>
        </p:txBody>
      </p:sp>
    </p:spTree>
    <p:extLst>
      <p:ext uri="{BB962C8B-B14F-4D97-AF65-F5344CB8AC3E}">
        <p14:creationId xmlns:p14="http://schemas.microsoft.com/office/powerpoint/2010/main" xmlns="" val="280465865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B385948E-CF34-4CE8-9AC7-28DE40FDC656}"/>
    </a:ext>
  </a:extLst>
</a:theme>
</file>

<file path=ppt/theme/theme11.xml><?xml version="1.0" encoding="utf-8"?>
<a:theme xmlns:a="http://schemas.openxmlformats.org/drawingml/2006/main" name="6_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B385948E-CF34-4CE8-9AC7-28DE40FDC656}"/>
    </a:ext>
  </a:extLst>
</a:theme>
</file>

<file path=ppt/theme/theme12.xml><?xml version="1.0" encoding="utf-8"?>
<a:theme xmlns:a="http://schemas.openxmlformats.org/drawingml/2006/main" name="7_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MHHE_Generic Accessible PPT Template_Editorial_v9_2019.potx" id="{41975DA0-F041-4DB0-8948-AC3BFD0C25BA}" vid="{B385948E-CF34-4CE8-9AC7-28DE40FDC656}"/>
    </a:ext>
  </a:extLst>
</a:theme>
</file>

<file path=ppt/theme/theme13.xml><?xml version="1.0" encoding="utf-8"?>
<a:theme xmlns:a="http://schemas.openxmlformats.org/drawingml/2006/main" name="8_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MHHE_Generic Accessible PPT Template_Editorial_v9_2019.potx" id="{41975DA0-F041-4DB0-8948-AC3BFD0C25BA}" vid="{B385948E-CF34-4CE8-9AC7-28DE40FDC656}"/>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MHHE_Generic Accessible PPT Template_Editorial_v9_2019.potx" id="{41975DA0-F041-4DB0-8948-AC3BFD0C25BA}" vid="{B385948E-CF34-4CE8-9AC7-28DE40FDC656}"/>
    </a:ext>
  </a:extLst>
</a:theme>
</file>

<file path=ppt/theme/theme6.xml><?xml version="1.0" encoding="utf-8"?>
<a:theme xmlns:a="http://schemas.openxmlformats.org/drawingml/2006/main" name="1_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B385948E-CF34-4CE8-9AC7-28DE40FDC656}"/>
    </a:ext>
  </a:extLst>
</a:theme>
</file>

<file path=ppt/theme/theme7.xml><?xml version="1.0" encoding="utf-8"?>
<a:theme xmlns:a="http://schemas.openxmlformats.org/drawingml/2006/main" name="2_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B385948E-CF34-4CE8-9AC7-28DE40FDC656}"/>
    </a:ext>
  </a:extLst>
</a:theme>
</file>

<file path=ppt/theme/theme8.xml><?xml version="1.0" encoding="utf-8"?>
<a:theme xmlns:a="http://schemas.openxmlformats.org/drawingml/2006/main" name="3_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B385948E-CF34-4CE8-9AC7-28DE40FDC656}"/>
    </a:ext>
  </a:extLst>
</a:theme>
</file>

<file path=ppt/theme/theme9.xml><?xml version="1.0" encoding="utf-8"?>
<a:theme xmlns:a="http://schemas.openxmlformats.org/drawingml/2006/main" name="4_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HE_Generic Accessible PPT Template_Editorial_v9_2019.potx" id="{41975DA0-F041-4DB0-8948-AC3BFD0C25BA}" vid="{B385948E-CF34-4CE8-9AC7-28DE40FDC65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10.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13.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14.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15.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16.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17.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18.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19.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0.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2.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3.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4.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5.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6.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7.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8.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29.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3.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30.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32.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33.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34.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35.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4.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5.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6.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7.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8.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9.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yNC45OTk5OTk5OTk5OTk5OX0iLAoJIkxhdGV4IiA6ICJcXGxhbWJkYSA9IGMgLyBmID0gYyBcXHRpbWVzIFQiLAoJIkxhdGV4SW1nQmFzZTY0IiA6ICJQSE4yWnlCNGJXeHVjejBpYUhSMGNEb3ZMM2QzZHk1M015NXZjbWN2TWpBd01DOXpkbWNpSUhkcFpIUm9QU0l4Tmk0d05EZGxlQ0lnYUdWcFoyaDBQU0l5TGpJMk1tVjRJaUJ5YjJ4bFBTSnBiV2NpSUdadlkzVnpZV0pzWlQwaVptRnNjMlVpSUhacFpYZENiM2c5SWpBZ0xUYzFNQ0EzTURreUxqWWdNVEF3TUNJZ2VHMXNibk02ZUd4cGJtczlJbWgwZEhBNkx5OTNkM2N1ZHpNdWIzSm5MekU1T1RrdmVHeHBibXNpSUdGeWFXRXRhR2xrWkdWdVBTSjBjblZsSWlCemRIbHNaVDBpZG1WeWRHbGpZV3d0WVd4cFoyNDZJQzB3TGpVMk5tVjRPeUJ0WVhndGQybGtkR2c2SURrNEpUc2lQanhrWldaelBqeHdZWFJvSUdsa1BTSk5TbGd0TXpn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6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P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md0VkVWWUxVNHRNa1lpSUdROUlrMDBNak1nTnpVd1VUUXpNaUEzTlRBZ05ETTRJRGMwTkZRME5EUWdOek13VVRRME5DQTNNalVnTWpjeElESTBPRlE1TWlBdE1qUXdVVGcxSUMweU5UQWdOelVnTFRJMU1GRTJPQ0F0TWpVd0lEWXlJQzB5TkRWVU5UWWdMVEl6TVZFMU5pQXRNakl4SURJek1DQXlOVGRVTkRBM0lEYzBNRkUwTVRFZ056VXdJRFF5TXlBM05UQmFJaTgrUEhCaGRHZ2dhV1E5SWsxS1dDMHpP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6T0M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N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jd05pSWdlR3hwYm1zNmFISmxaajBpSTAxS1dDMHpPQzFVUlZndFNTMHhSRGN3TmlJdlBqd3ZaejQ4WnlCa1lYUmhMVzF0YkMxdWIyUmxQU0p0YnlJZ2RISmhibk5tYjNKdFBTSjBjbUZ1YzJ4aGRHVW9PRFl3TGpnc01Da2lQangxYzJVZ1pHRjBZUzFqUFNJelJDSWdlR3hwYm1zNmFISmxaajBpSTAxS1dDMHpPQzFVUlZndFRpMHpSQ0l2UGp3dlp6NDhaeUJrWVhSaExXMXRiQzF1YjJSbFBTSnRhU0lnZEhKaGJuTm1iM0p0UFNKMGNtRnVjMnhoZEdVb01Ua3hOaTQyTERBcElqNDhkWE5sSUdSaGRHRXRZejBpTVVRME5UQWlJSGhzYVc1ck9taHlaV1k5SWlOTlNsZ3RNemd0VkVWWUxVa3RNVVEwTlRBaUx6NDhMMmMrUEdjZ1pHRjBZUzF0Yld3dGJtOWtaVDBpVkdWWVFYUnZiU0lnWkdGMFlTMXRhbmd0ZEdWNFkyeGhjM005SWs5U1JDSWdkSEpoYm5ObWIzSnRQU0owY21GdWMyeGhkR1VvTWpNME9TNDJMREFwSWo0OFp5QmtZWFJoTFcxdGJDMXViMlJsUFNKdGJ5SStQSFZ6WlNCa1lYUmhMV005SWpKR0lpQjRiR2x1YXpwb2NtVm1QU0lqVFVwWUxUTTRMVlJGV0MxT0xUSkdJaTgrUEM5blBqd3ZaejQ4WnlCa1lYUmhMVzF0YkMxdWIyUmxQU0p0YVNJZ2RISmhibk5tYjNKdFBTSjBjbUZ1YzJ4aGRHVW9NamcwT1M0MkxEQXBJajQ4ZFhObElHUmhkR0V0WXowaU1VUTBOVE1pSUhoc2FXNXJPbWh5WldZOUlpTk5TbGd0TXpndFZFVllMVWt0TVVRME5UTWlMejQ4TDJjK1BHY2daR0YwWVMxdGJXd3RibTlrWlQwaWJXOGlJSFJ5WVc1elptOXliVDBpZEhKaGJuTnNZWFJsS0RNMk56Y3VNeXd3S1NJK1BIVnpaU0JrWVhSaExXTTlJak5FSWlCNGJHbHVhenBvY21WbVBTSWpUVXBZTFRNNExWUkZXQzFPTFRORUlpOCtQQzluUGp4bklHUmhkR0V0Ylcxc0xXNXZaR1U5SW0xcElpQjBjbUZ1YzJadmNtMDlJblJ5WVc1emJHRjBaU2cwTnpNekxqRXNNQ2tpUGp4MWMyVWdaR0YwWVMxalBTSXhSRFExTUNJZ2VHeHBibXM2YUhKbFpqMGlJMDFLV0Mwek9DMVVSVmd0U1MweFJEUTFNQ0l2UGp3dlp6NDhaeUJrWVhSaExXMXRiQzF1YjJSbFBTSnRieUlnZEhKaGJuTm1iM0p0UFNKMGNtRnVjMnhoZEdVb05UTTRPQzR6TERBcElqNDhkWE5sSUdSaGRHRXRZejBpUkRjaUlIaHNhVzVyT21oeVpXWTlJaU5OU2xndE16Z3RWRVZZTFU0dFJEY2lMejQ4TDJjK1BHY2daR0YwWVMxdGJXd3RibTlrWlQwaWJXa2lJSFJ5WVc1elptOXliVDBpZEhKaGJuTnNZWFJsS0RZek9EZ3VOaXd3S1NJK1BIVnpaU0JrWVhSaExXTTlJakZFTkRRM0lpQjRiR2x1YXpwb2NtVm1QU0lqVFVwWUxUTTRMVlJGV0MxSkxURkVORFEzSWk4K1BDOW5Qand2Wno0OEwyYytQQzl6ZG1jKyIsCgkiUmVhbFZpZXdTaXplSnNvbiIgOiAie1wiaGVpZ2h0XCI6MzUyLFwid2lkdGhcIjoyNTAwfSIKfQo="/>
    </extobj>
  </extobjs>
</s:customData>
</file>

<file path=customXml/itemProps1.xml><?xml version="1.0" encoding="utf-8"?>
<ds:datastoreItem xmlns:ds="http://schemas.openxmlformats.org/officeDocument/2006/customXml" ds:itemID="{44C82F68-2610-45BA-9901-6D98756BA53A}">
  <ds:schemaRefs/>
</ds:datastoreItem>
</file>

<file path=customXml/itemProps10.xml><?xml version="1.0" encoding="utf-8"?>
<ds:datastoreItem xmlns:ds="http://schemas.openxmlformats.org/officeDocument/2006/customXml" ds:itemID="{A897F4B3-25DC-4017-A526-B3084EC5860E}">
  <ds:schemaRefs/>
</ds:datastoreItem>
</file>

<file path=customXml/itemProps11.xml><?xml version="1.0" encoding="utf-8"?>
<ds:datastoreItem xmlns:ds="http://schemas.openxmlformats.org/officeDocument/2006/customXml" ds:itemID="{927BD4C1-B6B1-4715-ABF9-E660A51A4EA0}">
  <ds:schemaRefs/>
</ds:datastoreItem>
</file>

<file path=customXml/itemProps12.xml><?xml version="1.0" encoding="utf-8"?>
<ds:datastoreItem xmlns:ds="http://schemas.openxmlformats.org/officeDocument/2006/customXml" ds:itemID="{8D289AE2-D2AE-49D1-AFAC-3A79F6794255}">
  <ds:schemaRefs/>
</ds:datastoreItem>
</file>

<file path=customXml/itemProps13.xml><?xml version="1.0" encoding="utf-8"?>
<ds:datastoreItem xmlns:ds="http://schemas.openxmlformats.org/officeDocument/2006/customXml" ds:itemID="{71C7E589-2299-47E5-BB3A-F34B97091241}">
  <ds:schemaRefs/>
</ds:datastoreItem>
</file>

<file path=customXml/itemProps14.xml><?xml version="1.0" encoding="utf-8"?>
<ds:datastoreItem xmlns:ds="http://schemas.openxmlformats.org/officeDocument/2006/customXml" ds:itemID="{BB9420C8-27C3-47A6-8D16-5FD8F8D213FC}">
  <ds:schemaRefs/>
</ds:datastoreItem>
</file>

<file path=customXml/itemProps15.xml><?xml version="1.0" encoding="utf-8"?>
<ds:datastoreItem xmlns:ds="http://schemas.openxmlformats.org/officeDocument/2006/customXml" ds:itemID="{B313811D-E83A-4374-8114-8F46A3F05D78}">
  <ds:schemaRefs/>
</ds:datastoreItem>
</file>

<file path=customXml/itemProps16.xml><?xml version="1.0" encoding="utf-8"?>
<ds:datastoreItem xmlns:ds="http://schemas.openxmlformats.org/officeDocument/2006/customXml" ds:itemID="{FE1EF91D-EDF1-4900-921B-F2873EC1F3C1}">
  <ds:schemaRefs/>
</ds:datastoreItem>
</file>

<file path=customXml/itemProps17.xml><?xml version="1.0" encoding="utf-8"?>
<ds:datastoreItem xmlns:ds="http://schemas.openxmlformats.org/officeDocument/2006/customXml" ds:itemID="{6FEC6A02-E4FC-4824-85D7-9F534405A621}">
  <ds:schemaRefs/>
</ds:datastoreItem>
</file>

<file path=customXml/itemProps18.xml><?xml version="1.0" encoding="utf-8"?>
<ds:datastoreItem xmlns:ds="http://schemas.openxmlformats.org/officeDocument/2006/customXml" ds:itemID="{44CA4A6B-BAB4-49B0-B257-EF7F7C59B64E}">
  <ds:schemaRefs/>
</ds:datastoreItem>
</file>

<file path=customXml/itemProps19.xml><?xml version="1.0" encoding="utf-8"?>
<ds:datastoreItem xmlns:ds="http://schemas.openxmlformats.org/officeDocument/2006/customXml" ds:itemID="{E9B9A92A-0703-4BEF-8DBE-6E2B22072D47}">
  <ds:schemaRefs/>
</ds:datastoreItem>
</file>

<file path=customXml/itemProps2.xml><?xml version="1.0" encoding="utf-8"?>
<ds:datastoreItem xmlns:ds="http://schemas.openxmlformats.org/officeDocument/2006/customXml" ds:itemID="{4C330E3C-0016-44AC-9CA3-3C914EB62CE3}">
  <ds:schemaRefs/>
</ds:datastoreItem>
</file>

<file path=customXml/itemProps20.xml><?xml version="1.0" encoding="utf-8"?>
<ds:datastoreItem xmlns:ds="http://schemas.openxmlformats.org/officeDocument/2006/customXml" ds:itemID="{500C3ED7-10FC-4EEF-99D8-17565368C235}">
  <ds:schemaRefs/>
</ds:datastoreItem>
</file>

<file path=customXml/itemProps21.xml><?xml version="1.0" encoding="utf-8"?>
<ds:datastoreItem xmlns:ds="http://schemas.openxmlformats.org/officeDocument/2006/customXml" ds:itemID="{BB7948F7-F108-404B-A3E0-96844D966A4B}">
  <ds:schemaRefs/>
</ds:datastoreItem>
</file>

<file path=customXml/itemProps22.xml><?xml version="1.0" encoding="utf-8"?>
<ds:datastoreItem xmlns:ds="http://schemas.openxmlformats.org/officeDocument/2006/customXml" ds:itemID="{897696DD-9DA2-4051-B4DC-C337969580C9}">
  <ds:schemaRefs/>
</ds:datastoreItem>
</file>

<file path=customXml/itemProps23.xml><?xml version="1.0" encoding="utf-8"?>
<ds:datastoreItem xmlns:ds="http://schemas.openxmlformats.org/officeDocument/2006/customXml" ds:itemID="{6F214EEC-A867-4664-95E3-4B2F5C95B326}">
  <ds:schemaRefs/>
</ds:datastoreItem>
</file>

<file path=customXml/itemProps24.xml><?xml version="1.0" encoding="utf-8"?>
<ds:datastoreItem xmlns:ds="http://schemas.openxmlformats.org/officeDocument/2006/customXml" ds:itemID="{A4FB7A51-89D7-4B43-AD85-A0A49927BA3F}">
  <ds:schemaRefs/>
</ds:datastoreItem>
</file>

<file path=customXml/itemProps25.xml><?xml version="1.0" encoding="utf-8"?>
<ds:datastoreItem xmlns:ds="http://schemas.openxmlformats.org/officeDocument/2006/customXml" ds:itemID="{04B454C7-E5E8-4F50-A82F-3108D27F1F04}">
  <ds:schemaRefs/>
</ds:datastoreItem>
</file>

<file path=customXml/itemProps26.xml><?xml version="1.0" encoding="utf-8"?>
<ds:datastoreItem xmlns:ds="http://schemas.openxmlformats.org/officeDocument/2006/customXml" ds:itemID="{B2499FB4-F8CC-46D2-B24D-226EACF06391}">
  <ds:schemaRefs/>
</ds:datastoreItem>
</file>

<file path=customXml/itemProps27.xml><?xml version="1.0" encoding="utf-8"?>
<ds:datastoreItem xmlns:ds="http://schemas.openxmlformats.org/officeDocument/2006/customXml" ds:itemID="{BF5FAD9E-7B8E-494B-A55F-4E2109EFF999}">
  <ds:schemaRefs/>
</ds:datastoreItem>
</file>

<file path=customXml/itemProps28.xml><?xml version="1.0" encoding="utf-8"?>
<ds:datastoreItem xmlns:ds="http://schemas.openxmlformats.org/officeDocument/2006/customXml" ds:itemID="{3BFFD62E-F35C-4705-96DC-6BC640AC5BDF}">
  <ds:schemaRefs/>
</ds:datastoreItem>
</file>

<file path=customXml/itemProps29.xml><?xml version="1.0" encoding="utf-8"?>
<ds:datastoreItem xmlns:ds="http://schemas.openxmlformats.org/officeDocument/2006/customXml" ds:itemID="{574F02E9-3016-445B-85A6-6604ECE6F35D}">
  <ds:schemaRefs/>
</ds:datastoreItem>
</file>

<file path=customXml/itemProps3.xml><?xml version="1.0" encoding="utf-8"?>
<ds:datastoreItem xmlns:ds="http://schemas.openxmlformats.org/officeDocument/2006/customXml" ds:itemID="{1B1A6FC0-CD88-4619-BE6D-A2E705047EF3}">
  <ds:schemaRefs/>
</ds:datastoreItem>
</file>

<file path=customXml/itemProps30.xml><?xml version="1.0" encoding="utf-8"?>
<ds:datastoreItem xmlns:ds="http://schemas.openxmlformats.org/officeDocument/2006/customXml" ds:itemID="{41E7CA09-9778-4414-AE97-8064B12DA30E}">
  <ds:schemaRefs/>
</ds:datastoreItem>
</file>

<file path=customXml/itemProps31.xml><?xml version="1.0" encoding="utf-8"?>
<ds:datastoreItem xmlns:ds="http://schemas.openxmlformats.org/officeDocument/2006/customXml" ds:itemID="{EFDD2E51-288E-4FD8-B3BF-2927ECECE3DE}">
  <ds:schemaRefs/>
</ds:datastoreItem>
</file>

<file path=customXml/itemProps32.xml><?xml version="1.0" encoding="utf-8"?>
<ds:datastoreItem xmlns:ds="http://schemas.openxmlformats.org/officeDocument/2006/customXml" ds:itemID="{0221C435-4973-4DDF-A1FC-13B176C44D1F}">
  <ds:schemaRefs/>
</ds:datastoreItem>
</file>

<file path=customXml/itemProps33.xml><?xml version="1.0" encoding="utf-8"?>
<ds:datastoreItem xmlns:ds="http://schemas.openxmlformats.org/officeDocument/2006/customXml" ds:itemID="{A0E3B285-9AE9-4446-87F3-119DAAD201DA}">
  <ds:schemaRefs/>
</ds:datastoreItem>
</file>

<file path=customXml/itemProps34.xml><?xml version="1.0" encoding="utf-8"?>
<ds:datastoreItem xmlns:ds="http://schemas.openxmlformats.org/officeDocument/2006/customXml" ds:itemID="{B918EAF8-9221-4C5A-A0C0-DDAF1B8BAB50}">
  <ds:schemaRefs/>
</ds:datastoreItem>
</file>

<file path=customXml/itemProps35.xml><?xml version="1.0" encoding="utf-8"?>
<ds:datastoreItem xmlns:ds="http://schemas.openxmlformats.org/officeDocument/2006/customXml" ds:itemID="{87484857-DB63-4BCA-A75C-A751F3CE1955}">
  <ds:schemaRefs/>
</ds:datastoreItem>
</file>

<file path=customXml/itemProps4.xml><?xml version="1.0" encoding="utf-8"?>
<ds:datastoreItem xmlns:ds="http://schemas.openxmlformats.org/officeDocument/2006/customXml" ds:itemID="{D5DA088C-3872-45D5-97BA-4236A370AFC7}">
  <ds:schemaRefs/>
</ds:datastoreItem>
</file>

<file path=customXml/itemProps5.xml><?xml version="1.0" encoding="utf-8"?>
<ds:datastoreItem xmlns:ds="http://schemas.openxmlformats.org/officeDocument/2006/customXml" ds:itemID="{8161C52F-11FD-4F71-992A-744047DDEECB}">
  <ds:schemaRefs/>
</ds:datastoreItem>
</file>

<file path=customXml/itemProps6.xml><?xml version="1.0" encoding="utf-8"?>
<ds:datastoreItem xmlns:ds="http://schemas.openxmlformats.org/officeDocument/2006/customXml" ds:itemID="{99BFD1D4-B02F-411E-9F83-B2640781914E}">
  <ds:schemaRefs/>
</ds:datastoreItem>
</file>

<file path=customXml/itemProps7.xml><?xml version="1.0" encoding="utf-8"?>
<ds:datastoreItem xmlns:ds="http://schemas.openxmlformats.org/officeDocument/2006/customXml" ds:itemID="{A7A308CC-B642-40ED-8F1C-62E18F2AE3A2}">
  <ds:schemaRefs/>
</ds:datastoreItem>
</file>

<file path=customXml/itemProps8.xml><?xml version="1.0" encoding="utf-8"?>
<ds:datastoreItem xmlns:ds="http://schemas.openxmlformats.org/officeDocument/2006/customXml" ds:itemID="{2043BD31-CF64-4F66-8D5C-DA46E7F58CF2}">
  <ds:schemaRefs/>
</ds:datastoreItem>
</file>

<file path=customXml/itemProps9.xml><?xml version="1.0" encoding="utf-8"?>
<ds:datastoreItem xmlns:ds="http://schemas.openxmlformats.org/officeDocument/2006/customXml" ds:itemID="{CD1CC6F3-E711-4756-9BF9-E407A286C395}">
  <ds:schemaRefs/>
</ds:datastoreItem>
</file>

<file path=docProps/app.xml><?xml version="1.0" encoding="utf-8"?>
<Properties xmlns="http://schemas.openxmlformats.org/officeDocument/2006/extended-properties" xmlns:vt="http://schemas.openxmlformats.org/officeDocument/2006/docPropsVTypes">
  <Template>{B49E83EF-CC9A-4DE1-AB15-971B722EEC73}tf33552983_win32</Template>
  <TotalTime>1225</TotalTime>
  <Words>9160</Words>
  <Application>WPS Presentation</Application>
  <PresentationFormat>Custom</PresentationFormat>
  <Paragraphs>1048</Paragraphs>
  <Slides>117</Slides>
  <Notes>2</Notes>
  <HiddenSlides>1</HiddenSlides>
  <MMClips>0</MMClips>
  <ScaleCrop>false</ScaleCrop>
  <HeadingPairs>
    <vt:vector size="4" baseType="variant">
      <vt:variant>
        <vt:lpstr>Theme</vt:lpstr>
      </vt:variant>
      <vt:variant>
        <vt:i4>13</vt:i4>
      </vt:variant>
      <vt:variant>
        <vt:lpstr>Slide Titles</vt:lpstr>
      </vt:variant>
      <vt:variant>
        <vt:i4>117</vt:i4>
      </vt:variant>
    </vt:vector>
  </HeadingPairs>
  <TitlesOfParts>
    <vt:vector size="130" baseType="lpstr">
      <vt:lpstr>DividendVTI</vt:lpstr>
      <vt:lpstr>Office Theme</vt:lpstr>
      <vt:lpstr>1_Office Theme</vt:lpstr>
      <vt:lpstr>2_Office Theme</vt:lpstr>
      <vt:lpstr>MainContentSlideMaster</vt:lpstr>
      <vt:lpstr>1_MainContentSlideMaster</vt:lpstr>
      <vt:lpstr>2_MainContentSlideMaster</vt:lpstr>
      <vt:lpstr>3_MainContentSlideMaster</vt:lpstr>
      <vt:lpstr>4_MainContentSlideMaster</vt:lpstr>
      <vt:lpstr>5_MainContentSlideMaster</vt:lpstr>
      <vt:lpstr>6_MainContentSlideMaster</vt:lpstr>
      <vt:lpstr>7_MainContentSlideMaster</vt:lpstr>
      <vt:lpstr>8_MainContentSlideMaster</vt:lpstr>
      <vt:lpstr>TCP/IP Protocol Suite: Application Layer</vt:lpstr>
      <vt:lpstr>Acknowledgement</vt:lpstr>
      <vt:lpstr>What we have studied so far...</vt:lpstr>
      <vt:lpstr>Application layer</vt:lpstr>
      <vt:lpstr>Creating a network app</vt:lpstr>
      <vt:lpstr>Providing Services</vt:lpstr>
      <vt:lpstr>Application Layer Paradigms</vt:lpstr>
      <vt:lpstr>Client - Server Paradigm</vt:lpstr>
      <vt:lpstr>client - server paradigm</vt:lpstr>
      <vt:lpstr>New Paradigm: Peer-to-Peer Paradigm</vt:lpstr>
      <vt:lpstr>Mixed Paradigm</vt:lpstr>
      <vt:lpstr>Packet Transmission in TCP/IP Stack</vt:lpstr>
      <vt:lpstr>Logical Connections between layers in TCP/IP</vt:lpstr>
      <vt:lpstr>CLIENT-SERVER PROGRAMMING</vt:lpstr>
      <vt:lpstr>Sockets</vt:lpstr>
      <vt:lpstr>Sockets</vt:lpstr>
      <vt:lpstr>Role of Socket in Process to Process Communication</vt:lpstr>
      <vt:lpstr>Socket Addresses </vt:lpstr>
      <vt:lpstr>10.2.2 Using Services of Transport Layer</vt:lpstr>
      <vt:lpstr>UDP Protocol</vt:lpstr>
      <vt:lpstr>TCP Protocol </vt:lpstr>
      <vt:lpstr>TCP 3-Way Handshaking</vt:lpstr>
      <vt:lpstr>Application Layer Protocols</vt:lpstr>
      <vt:lpstr>Application layer protocols</vt:lpstr>
      <vt:lpstr>The World Wide Web (WWW)</vt:lpstr>
      <vt:lpstr>Hypertext and Hyperlinks</vt:lpstr>
      <vt:lpstr>Web Documents or Web Pages</vt:lpstr>
      <vt:lpstr>Website</vt:lpstr>
      <vt:lpstr>Web Documents types</vt:lpstr>
      <vt:lpstr>Web Documents types</vt:lpstr>
      <vt:lpstr>Web Documents types</vt:lpstr>
      <vt:lpstr>Exercise</vt:lpstr>
      <vt:lpstr>Uniform Resource Locator (URL)</vt:lpstr>
      <vt:lpstr>Web Client (Browser)</vt:lpstr>
      <vt:lpstr>Interaction between web browser and web server</vt:lpstr>
      <vt:lpstr>Web Server</vt:lpstr>
      <vt:lpstr>How the browser interacts with the servers?</vt:lpstr>
      <vt:lpstr>Interaction between web browser and web server</vt:lpstr>
      <vt:lpstr>Example 10.2</vt:lpstr>
      <vt:lpstr>HypterText Transfer Protocol (HTTP)</vt:lpstr>
      <vt:lpstr>Working of http in the application layer</vt:lpstr>
      <vt:lpstr>Working of http in the application layer</vt:lpstr>
      <vt:lpstr>Working of http in the application layer</vt:lpstr>
      <vt:lpstr>HTTP a Stateless Protocol:</vt:lpstr>
      <vt:lpstr>HTTP Server-Client Communication</vt:lpstr>
      <vt:lpstr>Connection Types: Non persistent vs Persistent Connections</vt:lpstr>
      <vt:lpstr>Nonpersistent Connections</vt:lpstr>
      <vt:lpstr>Example: Nonpersistent Connection </vt:lpstr>
      <vt:lpstr>Persistent Connections</vt:lpstr>
      <vt:lpstr>Example: Persistent Connection</vt:lpstr>
      <vt:lpstr>Exercise</vt:lpstr>
      <vt:lpstr>Exercise</vt:lpstr>
      <vt:lpstr>Figure 10.12 Formats of the request and response messages</vt:lpstr>
      <vt:lpstr>Table 10.1 Methods</vt:lpstr>
      <vt:lpstr>Table 10.2 Request header names</vt:lpstr>
      <vt:lpstr>Table 10.3 Response header names</vt:lpstr>
      <vt:lpstr>Example 10.6</vt:lpstr>
      <vt:lpstr>Example 10.7</vt:lpstr>
      <vt:lpstr>Conditional Request</vt:lpstr>
      <vt:lpstr>Example 10.8</vt:lpstr>
      <vt:lpstr>Cookies</vt:lpstr>
      <vt:lpstr>Creating and Storing Cookies</vt:lpstr>
      <vt:lpstr>Using Cookies</vt:lpstr>
      <vt:lpstr>Slide 64</vt:lpstr>
      <vt:lpstr>Web Caching: Proxy Server</vt:lpstr>
      <vt:lpstr>Proxy Server Location</vt:lpstr>
      <vt:lpstr>Example of a proxy server</vt:lpstr>
      <vt:lpstr>Proxy Server: Cache Update Strategies</vt:lpstr>
      <vt:lpstr>HTTP Security</vt:lpstr>
      <vt:lpstr>Exercise</vt:lpstr>
      <vt:lpstr>     Domain Name system (DNS)</vt:lpstr>
      <vt:lpstr>Domain Name System (DNS)</vt:lpstr>
      <vt:lpstr>Mapping a name to an IP address  by DNS client and DNS server</vt:lpstr>
      <vt:lpstr>NAME SPACE</vt:lpstr>
      <vt:lpstr>HIERARCHICAL DOMAIN NAME SPACE</vt:lpstr>
      <vt:lpstr>Slide 76</vt:lpstr>
      <vt:lpstr>Fully Qualified Domain Name (FQDN)</vt:lpstr>
      <vt:lpstr>Partially Qualified Domain Name (PQDN)</vt:lpstr>
      <vt:lpstr>Domains</vt:lpstr>
      <vt:lpstr>Hierarchy of name servers</vt:lpstr>
      <vt:lpstr>Zone</vt:lpstr>
      <vt:lpstr>Types of Types of Top Level Domains</vt:lpstr>
      <vt:lpstr>Table 10.12 Generic domain labels</vt:lpstr>
      <vt:lpstr>Resolution</vt:lpstr>
      <vt:lpstr>Figure 10.43 Recursive resolution</vt:lpstr>
      <vt:lpstr>Steps in Recursive Resolution</vt:lpstr>
      <vt:lpstr>Figure 10.44 Iterative resolution</vt:lpstr>
      <vt:lpstr>Iterative resolution</vt:lpstr>
      <vt:lpstr>step-by-step breakdown of the iterative resolution process with example</vt:lpstr>
      <vt:lpstr>Resource Records</vt:lpstr>
      <vt:lpstr>Table 10.13 DNS types</vt:lpstr>
      <vt:lpstr>DNS Messages</vt:lpstr>
      <vt:lpstr>Example 10.14</vt:lpstr>
      <vt:lpstr>Encapsulation</vt:lpstr>
      <vt:lpstr>Registrars</vt:lpstr>
      <vt:lpstr>Electronic mail</vt:lpstr>
      <vt:lpstr>Electronic mail</vt:lpstr>
      <vt:lpstr>Email Architecture(Common scenario)</vt:lpstr>
      <vt:lpstr>UA(User Agent) </vt:lpstr>
      <vt:lpstr>Figure 10.20 Format of an e-mail</vt:lpstr>
      <vt:lpstr>Figure 10.21 E-mail address</vt:lpstr>
      <vt:lpstr>Protocols used in electronic mail</vt:lpstr>
      <vt:lpstr>SMTP (Simple Mail Transfer Protocol)</vt:lpstr>
      <vt:lpstr>How SMTP Works</vt:lpstr>
      <vt:lpstr>Table 10.6 SMTP commands</vt:lpstr>
      <vt:lpstr>Table 10.7 SMTP responses 1</vt:lpstr>
      <vt:lpstr>Table 10.7 SMTP responses 2</vt:lpstr>
      <vt:lpstr>Figure 10.23 Example 10.13</vt:lpstr>
      <vt:lpstr>Message Access Agent: POP and IMAP </vt:lpstr>
      <vt:lpstr>POP3 (Post Office Protocol version 3)</vt:lpstr>
      <vt:lpstr>IMAP (Internet Message Access Protocol)</vt:lpstr>
      <vt:lpstr>Figure 10.24 POP3</vt:lpstr>
      <vt:lpstr>MIME</vt:lpstr>
      <vt:lpstr>Figure 10.25 MIME</vt:lpstr>
      <vt:lpstr>Figure 10.26 MIME header</vt:lpstr>
      <vt:lpstr>Table 10.8 Data types and subtypes in MIME</vt:lpstr>
      <vt:lpstr>Table 10.9 Methods for content-transfer-encoding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and architecture</dc:title>
  <dc:creator>Vijay Kumar Meena</dc:creator>
  <cp:lastModifiedBy>106785</cp:lastModifiedBy>
  <cp:revision>614</cp:revision>
  <dcterms:created xsi:type="dcterms:W3CDTF">2023-08-07T04:25:00Z</dcterms:created>
  <dcterms:modified xsi:type="dcterms:W3CDTF">2024-08-22T04:30:32Z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435A0B3524E649A4867599A0795489F9_12</vt:lpwstr>
  </property>
  <property fmtid="{D5CDD505-2E9C-101B-9397-08002B2CF9AE}" pid="4" name="KSOProductBuildVer">
    <vt:lpwstr>1033-12.2.0.17153</vt:lpwstr>
  </property>
</Properties>
</file>